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handoutMasterIdLst>
    <p:handoutMasterId r:id="rId43"/>
  </p:handoutMasterIdLst>
  <p:sldIdLst>
    <p:sldId id="4903" r:id="rId2"/>
    <p:sldId id="277" r:id="rId3"/>
    <p:sldId id="280" r:id="rId4"/>
    <p:sldId id="4921" r:id="rId5"/>
    <p:sldId id="4922" r:id="rId6"/>
    <p:sldId id="263" r:id="rId7"/>
    <p:sldId id="4923" r:id="rId8"/>
    <p:sldId id="4924" r:id="rId9"/>
    <p:sldId id="4925" r:id="rId10"/>
    <p:sldId id="4926" r:id="rId11"/>
    <p:sldId id="4927" r:id="rId12"/>
    <p:sldId id="4928" r:id="rId13"/>
    <p:sldId id="4929" r:id="rId14"/>
    <p:sldId id="4930" r:id="rId15"/>
    <p:sldId id="4931" r:id="rId16"/>
    <p:sldId id="4932" r:id="rId17"/>
    <p:sldId id="4933" r:id="rId18"/>
    <p:sldId id="4934" r:id="rId19"/>
    <p:sldId id="4935" r:id="rId20"/>
    <p:sldId id="4936" r:id="rId21"/>
    <p:sldId id="4937" r:id="rId22"/>
    <p:sldId id="265" r:id="rId23"/>
    <p:sldId id="4952" r:id="rId24"/>
    <p:sldId id="4953" r:id="rId25"/>
    <p:sldId id="4954" r:id="rId26"/>
    <p:sldId id="4956" r:id="rId27"/>
    <p:sldId id="260" r:id="rId28"/>
    <p:sldId id="4957" r:id="rId29"/>
    <p:sldId id="4958" r:id="rId30"/>
    <p:sldId id="4899" r:id="rId31"/>
    <p:sldId id="4959" r:id="rId32"/>
    <p:sldId id="4960" r:id="rId33"/>
    <p:sldId id="4961" r:id="rId34"/>
    <p:sldId id="297" r:id="rId35"/>
    <p:sldId id="4962" r:id="rId36"/>
    <p:sldId id="4963" r:id="rId37"/>
    <p:sldId id="4964" r:id="rId38"/>
    <p:sldId id="4965" r:id="rId39"/>
    <p:sldId id="4966" r:id="rId40"/>
    <p:sldId id="4902"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98" autoAdjust="0"/>
    <p:restoredTop sz="94660"/>
  </p:normalViewPr>
  <p:slideViewPr>
    <p:cSldViewPr snapToGrid="0">
      <p:cViewPr varScale="1">
        <p:scale>
          <a:sx n="69" d="100"/>
          <a:sy n="69" d="100"/>
        </p:scale>
        <p:origin x="828"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96C064A-D61B-4B21-B757-51A9B82445B8}" type="datetimeFigureOut">
              <a:rPr lang="en-US" smtClean="0"/>
              <a:t>9/21/2023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305E07-67EA-4042-A3F6-853A8AD8D209}"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Arial" panose="020B0604020202020204" pitchFamily="34" charset="0"/>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ea typeface="Arial" panose="020B0604020202020204" pitchFamily="34" charset="0"/>
              </a:defRPr>
            </a:lvl1pPr>
          </a:lstStyle>
          <a:p>
            <a:fld id="{EFB67E75-FF5E-4927-802B-8D597280E74C}" type="datetimeFigureOut">
              <a:rPr lang="zh-CN" altLang="en-US" smtClean="0"/>
              <a:t>2023/9/21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ea typeface="Arial" panose="020B0604020202020204" pitchFamily="34" charset="0"/>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ea typeface="Arial" panose="020B0604020202020204" pitchFamily="34" charset="0"/>
              </a:defRPr>
            </a:lvl1pPr>
          </a:lstStyle>
          <a:p>
            <a:fld id="{5BFF6F58-3A91-4278-8D42-9D75AAF08592}"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1pPr>
    <a:lvl2pPr marL="4572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2pPr>
    <a:lvl3pPr marL="9144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3pPr>
    <a:lvl4pPr marL="13716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4pPr>
    <a:lvl5pPr marL="18288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25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26</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27</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28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34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t>40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22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23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t>24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7FC9870-4CD8-4036-AD89-68A8D8175235}" type="datetimeFigureOut">
              <a:rPr lang="zh-CN" altLang="en-US" smtClean="0"/>
              <a:t>2023/9/21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7FC9870-4CD8-4036-AD89-68A8D8175235}" type="datetimeFigureOut">
              <a:rPr lang="zh-CN" altLang="en-US" smtClean="0"/>
              <a:t>2023/9/21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7FC9870-4CD8-4036-AD89-68A8D8175235}" type="datetimeFigureOut">
              <a:rPr lang="zh-CN" altLang="en-US" smtClean="0"/>
              <a:t>2023/9/21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7FC9870-4CD8-4036-AD89-68A8D8175235}" type="datetimeFigureOut">
              <a:rPr lang="zh-CN" altLang="en-US" smtClean="0"/>
              <a:t>2023/9/21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title">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7FC9870-4CD8-4036-AD89-68A8D8175235}" type="datetimeFigureOut">
              <a:rPr lang="zh-CN" altLang="en-US" smtClean="0"/>
              <a:t>2023/9/21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column content">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57FC9870-4CD8-4036-AD89-68A8D8175235}" type="datetimeFigureOut">
              <a:rPr lang="zh-CN" altLang="en-US" smtClean="0"/>
              <a:t>2023/9/21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57FC9870-4CD8-4036-AD89-68A8D8175235}" type="datetimeFigureOut">
              <a:rPr lang="zh-CN" altLang="en-US" smtClean="0"/>
              <a:t>2023/9/21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7FC9870-4CD8-4036-AD89-68A8D8175235}" type="datetimeFigureOut">
              <a:rPr lang="zh-CN" altLang="en-US" smtClean="0"/>
              <a:t>2023/9/21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7FC9870-4CD8-4036-AD89-68A8D8175235}" type="datetimeFigureOut">
              <a:rPr lang="zh-CN" altLang="en-US" smtClean="0"/>
              <a:t>2023/9/21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and title">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7FC9870-4CD8-4036-AD89-68A8D8175235}" type="datetimeFigureOut">
              <a:rPr lang="zh-CN" altLang="en-US" smtClean="0"/>
              <a:t>2023/9/21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and title">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7FC9870-4CD8-4036-AD89-68A8D8175235}" type="datetimeFigureOut">
              <a:rPr lang="zh-CN" altLang="en-US" smtClean="0"/>
              <a:t>2023/9/21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1158E-F61E-426B-A3A5-6C7B89498A77}"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Arial" panose="020B0604020202020204" pitchFamily="34" charset="0"/>
              </a:defRPr>
            </a:lvl1pPr>
          </a:lstStyle>
          <a:p>
            <a:fld id="{57FC9870-4CD8-4036-AD89-68A8D8175235}" type="datetimeFigureOut">
              <a:rPr lang="zh-CN" altLang="en-US" smtClean="0"/>
              <a:t>2023/9/21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Arial" panose="020B0604020202020204" pitchFamily="34" charset="0"/>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Arial" panose="020B0604020202020204" pitchFamily="34" charset="0"/>
              </a:defRPr>
            </a:lvl1pPr>
          </a:lstStyle>
          <a:p>
            <a:fld id="{B681158E-F61E-426B-A3A5-6C7B89498A7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Arial" panose="020B0604020202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Arial" panose="020B060402020202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Arial" panose="020B060402020202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3.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 Id="rId9"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1.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24.jpeg"/><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24.jpeg"/><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24.jpeg"/><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24.jpeg"/><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24.jpeg"/><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0.sv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7.png"/><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0.sv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7.png"/><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7.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6.png"/><Relationship Id="rId7"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28.jpeg"/><Relationship Id="rId5" Type="http://schemas.openxmlformats.org/officeDocument/2006/relationships/image" Target="../media/image7.png"/><Relationship Id="rId4" Type="http://schemas.microsoft.com/office/2007/relationships/hdphoto" Target="../media/hdphoto2.wdp"/></Relationships>
</file>

<file path=ppt/slides/_rels/slide35.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7.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2.png"/><Relationship Id="rId3" Type="http://schemas.openxmlformats.org/officeDocument/2006/relationships/image" Target="../media/image6.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7.png"/><Relationship Id="rId10" Type="http://schemas.openxmlformats.org/officeDocument/2006/relationships/image" Target="../media/image12.svg"/><Relationship Id="rId4" Type="http://schemas.microsoft.com/office/2007/relationships/hdphoto" Target="../media/hdphoto2.wdp"/><Relationship Id="rId9" Type="http://schemas.openxmlformats.org/officeDocument/2006/relationships/image" Target="../media/image10.png"/><Relationship Id="rId14" Type="http://schemas.openxmlformats.org/officeDocument/2006/relationships/image" Target="../media/image16.sv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956"/>
            <a:ext cx="12192001" cy="6865913"/>
            <a:chOff x="0" y="-3956"/>
            <a:chExt cx="12192001" cy="6865913"/>
          </a:xfrm>
        </p:grpSpPr>
        <p:pic>
          <p:nvPicPr>
            <p:cNvPr id="7" name="稻壳天启设计原创模板"/>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14"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8"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10"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12" name="稻壳天启设计原创模板"/>
            <p:cNvPicPr>
              <a:picLocks noChangeAspect="1"/>
            </p:cNvPicPr>
            <p:nvPr/>
          </p:nvPicPr>
          <p:blipFill rotWithShape="1">
            <a:blip r:embed="rId7">
              <a:extLst>
                <a:ext uri="{28A0092B-C50C-407E-A947-70E740481C1C}">
                  <a14:useLocalDpi xmlns:a14="http://schemas.microsoft.com/office/drawing/2010/main" val="0"/>
                </a:ext>
              </a:extLst>
            </a:blip>
            <a:srcRect l="83552" t="81987" r="8176"/>
            <a:stretch>
              <a:fillRect/>
            </a:stretch>
          </p:blipFill>
          <p:spPr>
            <a:xfrm rot="16200000">
              <a:off x="7634659" y="1567872"/>
              <a:ext cx="1426280" cy="2196190"/>
            </a:xfrm>
            <a:prstGeom prst="rect">
              <a:avLst/>
            </a:prstGeom>
          </p:spPr>
        </p:pic>
      </p:grpSp>
      <p:sp>
        <p:nvSpPr>
          <p:cNvPr id="20" name="稻壳天启设计原创模板"/>
          <p:cNvSpPr txBox="1"/>
          <p:nvPr/>
        </p:nvSpPr>
        <p:spPr>
          <a:xfrm>
            <a:off x="3290016" y="2481275"/>
            <a:ext cx="394335" cy="1014730"/>
          </a:xfrm>
          <a:prstGeom prst="rect">
            <a:avLst/>
          </a:prstGeom>
          <a:noFill/>
          <a:ln w="9525">
            <a:noFill/>
          </a:ln>
          <a:effectLst>
            <a:outerShdw blurRad="50800" dist="50800" dir="5400000" algn="ctr" rotWithShape="0">
              <a:srgbClr val="000000">
                <a:alpha val="50000"/>
              </a:srgbClr>
            </a:outerShdw>
          </a:effectLst>
        </p:spPr>
        <p:txBody>
          <a:bodyPr wrap="none" anchor="t">
            <a:spAutoFit/>
          </a:bodyPr>
          <a:lstStyle/>
          <a:p>
            <a:pPr>
              <a:buFont typeface="Arial" panose="020B0604020202020204" pitchFamily="34" charset="0"/>
            </a:pPr>
            <a:r>
              <a:rPr lang="en-US" altLang="zh-CN" sz="6000" b="1" dirty="0">
                <a:solidFill>
                  <a:srgbClr val="7CBBCD"/>
                </a:solidFill>
                <a:latin typeface="Arial" panose="020B0604020202020204" pitchFamily="34" charset="0"/>
                <a:ea typeface="Arial" panose="020B0604020202020204" pitchFamily="34" charset="0"/>
              </a:rPr>
              <a:t> </a:t>
            </a:r>
            <a:endParaRPr 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21" name="稻壳天启设计原创模板"/>
          <p:cNvSpPr/>
          <p:nvPr/>
        </p:nvSpPr>
        <p:spPr>
          <a:xfrm>
            <a:off x="2275840" y="2967990"/>
            <a:ext cx="9178290" cy="92333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PRIMARY  HEALTH </a:t>
            </a:r>
            <a:r>
              <a:rPr lang="sr-Latn-RS" altLang="en-US" sz="5400"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CARE</a:t>
            </a:r>
            <a:endPar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pic>
        <p:nvPicPr>
          <p:cNvPr id="9" name="Picture 8" descr="Picture1-removebg-preview (1)"/>
          <p:cNvPicPr>
            <a:picLocks noChangeAspect="1"/>
          </p:cNvPicPr>
          <p:nvPr/>
        </p:nvPicPr>
        <p:blipFill>
          <a:blip r:embed="rId8"/>
          <a:stretch>
            <a:fillRect/>
          </a:stretch>
        </p:blipFill>
        <p:spPr>
          <a:xfrm>
            <a:off x="5285742" y="188925"/>
            <a:ext cx="2466338" cy="29694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506855" y="361950"/>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PARTICIPANTS IN HEALTHCARE</a:t>
            </a:r>
          </a:p>
        </p:txBody>
      </p:sp>
      <p:sp>
        <p:nvSpPr>
          <p:cNvPr id="2" name="Text Box 1"/>
          <p:cNvSpPr txBox="1"/>
          <p:nvPr/>
        </p:nvSpPr>
        <p:spPr>
          <a:xfrm>
            <a:off x="3145400" y="2848290"/>
            <a:ext cx="7291854" cy="3785652"/>
          </a:xfrm>
          <a:prstGeom prst="rect">
            <a:avLst/>
          </a:prstGeom>
          <a:noFill/>
        </p:spPr>
        <p:txBody>
          <a:bodyPr wrap="square" rtlCol="0">
            <a:spAutoFit/>
          </a:bodyPr>
          <a:lstStyle/>
          <a:p>
            <a:pPr algn="just"/>
            <a:r>
              <a:rPr lang="sr-Latn-RS" altLang="en-US" b="1" dirty="0">
                <a:latin typeface="Arial" panose="020B0604020202020204" pitchFamily="34" charset="0"/>
                <a:cs typeface="Arial" panose="020B0604020202020204" pitchFamily="34" charset="0"/>
              </a:rPr>
              <a:t>1. </a:t>
            </a:r>
            <a:r>
              <a:rPr lang="sr-Latn-RS" altLang="en-US" sz="2000" b="1" dirty="0" err="1">
                <a:latin typeface="Arial" panose="020B0604020202020204" pitchFamily="34" charset="0"/>
                <a:cs typeface="Arial" panose="020B0604020202020204" pitchFamily="34" charset="0"/>
              </a:rPr>
              <a:t>World</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Health</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Organization</a:t>
            </a:r>
            <a:r>
              <a:rPr lang="sr-Latn-RS" altLang="en-US" sz="2000" b="1" dirty="0">
                <a:latin typeface="Arial" panose="020B0604020202020204" pitchFamily="34" charset="0"/>
                <a:cs typeface="Arial" panose="020B0604020202020204" pitchFamily="34" charset="0"/>
              </a:rPr>
              <a:t> (WHO)</a:t>
            </a:r>
          </a:p>
          <a:p>
            <a:pPr algn="just"/>
            <a:r>
              <a:rPr lang="sr-Latn-RS" altLang="en-US" sz="2000" b="1" dirty="0">
                <a:latin typeface="Arial" panose="020B0604020202020204" pitchFamily="34" charset="0"/>
                <a:cs typeface="Arial" panose="020B0604020202020204" pitchFamily="34" charset="0"/>
              </a:rPr>
              <a:t>2. </a:t>
            </a:r>
            <a:r>
              <a:rPr lang="sr-Latn-RS" altLang="en-US" sz="2000" b="1" dirty="0" err="1">
                <a:latin typeface="Arial" panose="020B0604020202020204" pitchFamily="34" charset="0"/>
                <a:cs typeface="Arial" panose="020B0604020202020204" pitchFamily="34" charset="0"/>
              </a:rPr>
              <a:t>Governments</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and</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Ministries</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of</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Health</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a:latin typeface="Arial" panose="020B0604020202020204" pitchFamily="34" charset="0"/>
                <a:cs typeface="Arial" panose="020B0604020202020204" pitchFamily="34" charset="0"/>
              </a:rPr>
              <a:t>3. </a:t>
            </a:r>
            <a:r>
              <a:rPr lang="sr-Latn-RS" altLang="en-US" sz="2000" b="1" dirty="0" err="1">
                <a:latin typeface="Arial" panose="020B0604020202020204" pitchFamily="34" charset="0"/>
                <a:cs typeface="Arial" panose="020B0604020202020204" pitchFamily="34" charset="0"/>
              </a:rPr>
              <a:t>International</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Organizations</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a:latin typeface="Arial" panose="020B0604020202020204" pitchFamily="34" charset="0"/>
                <a:cs typeface="Arial" panose="020B0604020202020204" pitchFamily="34" charset="0"/>
              </a:rPr>
              <a:t>4. </a:t>
            </a:r>
            <a:r>
              <a:rPr lang="sr-Latn-RS" altLang="en-US" sz="2000" b="1" dirty="0" err="1">
                <a:latin typeface="Arial" panose="020B0604020202020204" pitchFamily="34" charset="0"/>
                <a:cs typeface="Arial" panose="020B0604020202020204" pitchFamily="34" charset="0"/>
              </a:rPr>
              <a:t>Non-Governmental</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Organizations</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NGOs</a:t>
            </a:r>
            <a:r>
              <a:rPr lang="sr-Latn-RS" altLang="en-US" sz="2000" b="1" dirty="0">
                <a:latin typeface="Arial" panose="020B0604020202020204" pitchFamily="34" charset="0"/>
                <a:cs typeface="Arial" panose="020B0604020202020204" pitchFamily="34" charset="0"/>
              </a:rPr>
              <a:t>)</a:t>
            </a:r>
          </a:p>
          <a:p>
            <a:pPr algn="just"/>
            <a:r>
              <a:rPr lang="sr-Latn-RS" altLang="en-US" sz="2000" b="1" dirty="0">
                <a:latin typeface="Arial" panose="020B0604020202020204" pitchFamily="34" charset="0"/>
                <a:cs typeface="Arial" panose="020B0604020202020204" pitchFamily="34" charset="0"/>
              </a:rPr>
              <a:t>5. </a:t>
            </a:r>
            <a:r>
              <a:rPr lang="sr-Latn-RS" altLang="en-US" sz="2000" b="1" dirty="0" err="1">
                <a:latin typeface="Arial" panose="020B0604020202020204" pitchFamily="34" charset="0"/>
                <a:cs typeface="Arial" panose="020B0604020202020204" pitchFamily="34" charset="0"/>
              </a:rPr>
              <a:t>Pharmaceutical</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Companies</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and</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Medical</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Research</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err="1">
                <a:latin typeface="Arial" panose="020B0604020202020204" pitchFamily="34" charset="0"/>
                <a:cs typeface="Arial" panose="020B0604020202020204" pitchFamily="34" charset="0"/>
              </a:rPr>
              <a:t>Institutions</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a:latin typeface="Arial" panose="020B0604020202020204" pitchFamily="34" charset="0"/>
                <a:cs typeface="Arial" panose="020B0604020202020204" pitchFamily="34" charset="0"/>
              </a:rPr>
              <a:t>6. </a:t>
            </a:r>
            <a:r>
              <a:rPr lang="sr-Latn-RS" altLang="en-US" sz="2000" b="1" dirty="0" err="1">
                <a:latin typeface="Arial" panose="020B0604020202020204" pitchFamily="34" charset="0"/>
                <a:cs typeface="Arial" panose="020B0604020202020204" pitchFamily="34" charset="0"/>
              </a:rPr>
              <a:t>Healthcare</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Professionals</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a:latin typeface="Arial" panose="020B0604020202020204" pitchFamily="34" charset="0"/>
                <a:cs typeface="Arial" panose="020B0604020202020204" pitchFamily="34" charset="0"/>
              </a:rPr>
              <a:t>7. </a:t>
            </a:r>
            <a:r>
              <a:rPr lang="sr-Latn-RS" altLang="en-US" sz="2000" b="1" dirty="0" err="1">
                <a:latin typeface="Arial" panose="020B0604020202020204" pitchFamily="34" charset="0"/>
                <a:cs typeface="Arial" panose="020B0604020202020204" pitchFamily="34" charset="0"/>
              </a:rPr>
              <a:t>Patients</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and</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Communities</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a:latin typeface="Arial" panose="020B0604020202020204" pitchFamily="34" charset="0"/>
                <a:cs typeface="Arial" panose="020B0604020202020204" pitchFamily="34" charset="0"/>
              </a:rPr>
              <a:t>8. </a:t>
            </a:r>
            <a:r>
              <a:rPr lang="sr-Latn-RS" altLang="en-US" sz="2000" b="1" dirty="0" err="1">
                <a:latin typeface="Arial" panose="020B0604020202020204" pitchFamily="34" charset="0"/>
                <a:cs typeface="Arial" panose="020B0604020202020204" pitchFamily="34" charset="0"/>
              </a:rPr>
              <a:t>Academic</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Institutions</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a:latin typeface="Arial" panose="020B0604020202020204" pitchFamily="34" charset="0"/>
                <a:cs typeface="Arial" panose="020B0604020202020204" pitchFamily="34" charset="0"/>
              </a:rPr>
              <a:t>9. </a:t>
            </a:r>
            <a:r>
              <a:rPr lang="sr-Latn-RS" altLang="en-US" sz="2000" b="1" dirty="0" err="1">
                <a:latin typeface="Arial" panose="020B0604020202020204" pitchFamily="34" charset="0"/>
                <a:cs typeface="Arial" panose="020B0604020202020204" pitchFamily="34" charset="0"/>
              </a:rPr>
              <a:t>Private</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Sector</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a:latin typeface="Arial" panose="020B0604020202020204" pitchFamily="34" charset="0"/>
                <a:cs typeface="Arial" panose="020B0604020202020204" pitchFamily="34" charset="0"/>
              </a:rPr>
              <a:t>10. </a:t>
            </a:r>
            <a:r>
              <a:rPr lang="sr-Latn-RS" altLang="en-US" sz="2000" b="1" dirty="0" err="1">
                <a:latin typeface="Arial" panose="020B0604020202020204" pitchFamily="34" charset="0"/>
                <a:cs typeface="Arial" panose="020B0604020202020204" pitchFamily="34" charset="0"/>
              </a:rPr>
              <a:t>Media</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and</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Communication</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Platforms</a:t>
            </a:r>
            <a:endParaRPr lang="sr-Latn-RS" altLang="en-US" sz="2000" b="1" dirty="0">
              <a:latin typeface="Arial" panose="020B0604020202020204" pitchFamily="34" charset="0"/>
              <a:cs typeface="Arial" panose="020B0604020202020204" pitchFamily="34" charset="0"/>
            </a:endParaRPr>
          </a:p>
          <a:p>
            <a:pPr algn="just"/>
            <a:r>
              <a:rPr lang="sr-Latn-RS" altLang="en-US" sz="2000" b="1" dirty="0">
                <a:latin typeface="Arial" panose="020B0604020202020204" pitchFamily="34" charset="0"/>
                <a:cs typeface="Arial" panose="020B0604020202020204" pitchFamily="34" charset="0"/>
              </a:rPr>
              <a:t>11. </a:t>
            </a:r>
            <a:r>
              <a:rPr lang="sr-Latn-RS" altLang="en-US" sz="2000" b="1" dirty="0" err="1">
                <a:latin typeface="Arial" panose="020B0604020202020204" pitchFamily="34" charset="0"/>
                <a:cs typeface="Arial" panose="020B0604020202020204" pitchFamily="34" charset="0"/>
              </a:rPr>
              <a:t>International</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Agreements</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and</a:t>
            </a:r>
            <a:r>
              <a:rPr lang="sr-Latn-RS" altLang="en-US" sz="2000" b="1" dirty="0">
                <a:latin typeface="Arial" panose="020B0604020202020204" pitchFamily="34" charset="0"/>
                <a:cs typeface="Arial" panose="020B0604020202020204" pitchFamily="34" charset="0"/>
              </a:rPr>
              <a:t> </a:t>
            </a:r>
            <a:r>
              <a:rPr lang="sr-Latn-RS" altLang="en-US" sz="2000" b="1" dirty="0" err="1">
                <a:latin typeface="Arial" panose="020B0604020202020204" pitchFamily="34" charset="0"/>
                <a:cs typeface="Arial" panose="020B0604020202020204" pitchFamily="34" charset="0"/>
              </a:rPr>
              <a:t>Treaties</a:t>
            </a:r>
            <a:endParaRPr lang="sr-Latn-RS" altLang="en-US" sz="2000" b="1" dirty="0">
              <a:latin typeface="Arial" panose="020B0604020202020204" pitchFamily="34" charset="0"/>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506855" y="361950"/>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PRINCIPLES OF HEALTHCARE</a:t>
            </a:r>
          </a:p>
        </p:txBody>
      </p:sp>
      <p:sp>
        <p:nvSpPr>
          <p:cNvPr id="17" name="天启设计模板，盗取必究"/>
          <p:cNvSpPr/>
          <p:nvPr/>
        </p:nvSpPr>
        <p:spPr>
          <a:xfrm>
            <a:off x="3009902" y="2592659"/>
            <a:ext cx="7240270" cy="271716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364235" y="3074623"/>
            <a:ext cx="6407150" cy="1753235"/>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Principles of healthcare worldwide are fundamental guidelines that steer the organization, provision, and management of healthcare services at a global level. These principles are promoted to ensure high-quality, accessible, and equitable healthcare for all individuals. Here are the principles of </a:t>
            </a:r>
            <a:r>
              <a:rPr lang="sr-Latn-RS" altLang="zh-CN" b="1" dirty="0" err="1">
                <a:latin typeface="Arial" panose="020B0604020202020204" pitchFamily="34" charset="0"/>
                <a:ea typeface="Arial" panose="020B0604020202020204" pitchFamily="34" charset="0"/>
                <a:sym typeface="+mn-ea"/>
              </a:rPr>
              <a:t>healthcare</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worldwide</a:t>
            </a:r>
            <a:r>
              <a:rPr lang="sr-Latn-RS" altLang="zh-CN" b="1" dirty="0">
                <a:latin typeface="Arial" panose="020B0604020202020204" pitchFamily="34" charset="0"/>
                <a:ea typeface="Arial" panose="020B0604020202020204" pitchFamily="34" charset="0"/>
                <a:sym typeface="+mn-ea"/>
              </a:rPr>
              <a: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110105" y="321310"/>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UNIVERSAL ACCESS</a:t>
            </a:r>
          </a:p>
        </p:txBody>
      </p:sp>
      <p:sp>
        <p:nvSpPr>
          <p:cNvPr id="10" name="天启设计模板，盗取必究"/>
          <p:cNvSpPr/>
          <p:nvPr/>
        </p:nvSpPr>
        <p:spPr>
          <a:xfrm>
            <a:off x="3288030" y="1722120"/>
            <a:ext cx="6822440" cy="215646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495675" y="2200910"/>
            <a:ext cx="6407150" cy="119888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This principle emphasizes that all people, regardless of their social status, origin, or economic conditions, should have access to quality basic healthcare services. The goal is to ensure equality in accessing healthcare. </a:t>
            </a:r>
          </a:p>
        </p:txBody>
      </p:sp>
      <p:pic>
        <p:nvPicPr>
          <p:cNvPr id="2" name="Picture 1" descr="multi-demographic-icons-colour_UD-scaled"/>
          <p:cNvPicPr>
            <a:picLocks noChangeAspect="1"/>
          </p:cNvPicPr>
          <p:nvPr/>
        </p:nvPicPr>
        <p:blipFill>
          <a:blip r:embed="rId7"/>
          <a:stretch>
            <a:fillRect/>
          </a:stretch>
        </p:blipFill>
        <p:spPr>
          <a:xfrm>
            <a:off x="3096895" y="4612005"/>
            <a:ext cx="7802880" cy="193548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21921" y="503102"/>
            <a:ext cx="12070079" cy="92333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EQUITY AND NON-DISCRIMINATION</a:t>
            </a:r>
          </a:p>
        </p:txBody>
      </p:sp>
      <p:sp>
        <p:nvSpPr>
          <p:cNvPr id="17" name="天启设计模板，盗取必究"/>
          <p:cNvSpPr/>
          <p:nvPr/>
        </p:nvSpPr>
        <p:spPr>
          <a:xfrm>
            <a:off x="3208655" y="2245360"/>
            <a:ext cx="7240270" cy="179514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133730" y="2328430"/>
            <a:ext cx="7315195" cy="1754326"/>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Principles of healthcare worldwide are fundamental guidelines that steer the organization, provision, and management of healthcare services at a global level. These principles are promoted to ensure high-quality, accessible, and equitable healthcare for all individuals. Here are the </a:t>
            </a:r>
            <a:r>
              <a:rPr lang="sr-Latn-RS" altLang="zh-CN" b="1" dirty="0" err="1">
                <a:latin typeface="Arial" panose="020B0604020202020204" pitchFamily="34" charset="0"/>
                <a:ea typeface="Arial" panose="020B0604020202020204" pitchFamily="34" charset="0"/>
                <a:sym typeface="+mn-ea"/>
              </a:rPr>
              <a:t>principles</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of</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health</a:t>
            </a:r>
            <a:r>
              <a:rPr lang="sr-Latn-RS" altLang="zh-CN" b="1" dirty="0">
                <a:latin typeface="Arial" panose="020B0604020202020204" pitchFamily="34" charset="0"/>
                <a:ea typeface="Arial" panose="020B0604020202020204" pitchFamily="34" charset="0"/>
                <a:sym typeface="+mn-ea"/>
              </a:rPr>
              <a:t> care </a:t>
            </a:r>
            <a:r>
              <a:rPr lang="sr-Latn-RS" altLang="zh-CN" b="1" dirty="0" err="1">
                <a:latin typeface="Arial" panose="020B0604020202020204" pitchFamily="34" charset="0"/>
                <a:ea typeface="Arial" panose="020B0604020202020204" pitchFamily="34" charset="0"/>
                <a:sym typeface="+mn-ea"/>
              </a:rPr>
              <a:t>worldwide</a:t>
            </a:r>
            <a:r>
              <a:rPr lang="sr-Latn-RS" altLang="zh-CN" b="1" dirty="0">
                <a:latin typeface="Arial" panose="020B0604020202020204" pitchFamily="34" charset="0"/>
                <a:ea typeface="Arial" panose="020B0604020202020204" pitchFamily="34" charset="0"/>
                <a:sym typeface="+mn-ea"/>
              </a:rPr>
              <a:t>.</a:t>
            </a:r>
          </a:p>
        </p:txBody>
      </p:sp>
      <p:pic>
        <p:nvPicPr>
          <p:cNvPr id="2" name="Picture 1" descr="преузимање"/>
          <p:cNvPicPr>
            <a:picLocks noChangeAspect="1"/>
          </p:cNvPicPr>
          <p:nvPr/>
        </p:nvPicPr>
        <p:blipFill>
          <a:blip r:embed="rId7"/>
          <a:stretch>
            <a:fillRect/>
          </a:stretch>
        </p:blipFill>
        <p:spPr>
          <a:xfrm>
            <a:off x="5026027" y="4479108"/>
            <a:ext cx="3530600" cy="239268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0" y="469155"/>
            <a:ext cx="12192000" cy="92333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ACCESSIBILITY AND  AVAILABILITY</a:t>
            </a:r>
          </a:p>
        </p:txBody>
      </p:sp>
      <p:sp>
        <p:nvSpPr>
          <p:cNvPr id="10" name="天启设计模板，盗取必究"/>
          <p:cNvSpPr/>
          <p:nvPr/>
        </p:nvSpPr>
        <p:spPr>
          <a:xfrm>
            <a:off x="3380105" y="1722755"/>
            <a:ext cx="6822440" cy="1677035"/>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587750" y="1961515"/>
            <a:ext cx="6407150" cy="119888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Healthcare services should be accessible geographically, physically, and economically. This includes ensuring healthcare services and resources in both rural and urban areas, as well as ensuring </a:t>
            </a:r>
            <a:r>
              <a:rPr lang="sr-Latn-RS" altLang="zh-CN" b="1" dirty="0" err="1">
                <a:latin typeface="Arial" panose="020B0604020202020204" pitchFamily="34" charset="0"/>
                <a:ea typeface="Arial" panose="020B0604020202020204" pitchFamily="34" charset="0"/>
                <a:sym typeface="+mn-ea"/>
              </a:rPr>
              <a:t>financial</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affordability</a:t>
            </a:r>
            <a:r>
              <a:rPr lang="sr-Latn-RS" altLang="zh-CN" b="1" dirty="0">
                <a:latin typeface="Arial" panose="020B0604020202020204" pitchFamily="34" charset="0"/>
                <a:ea typeface="Arial" panose="020B0604020202020204" pitchFamily="34" charset="0"/>
                <a:sym typeface="+mn-ea"/>
              </a:rPr>
              <a:t>.</a:t>
            </a:r>
          </a:p>
        </p:txBody>
      </p:sp>
      <p:pic>
        <p:nvPicPr>
          <p:cNvPr id="3" name="Picture 2" descr="3As"/>
          <p:cNvPicPr>
            <a:picLocks noChangeAspect="1"/>
          </p:cNvPicPr>
          <p:nvPr/>
        </p:nvPicPr>
        <p:blipFill>
          <a:blip r:embed="rId7"/>
          <a:stretch>
            <a:fillRect/>
          </a:stretch>
        </p:blipFill>
        <p:spPr>
          <a:xfrm>
            <a:off x="5064125" y="3769395"/>
            <a:ext cx="3069590" cy="325374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919925" y="210005"/>
            <a:ext cx="9742805"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QUALITY AND SAFETY</a:t>
            </a:r>
          </a:p>
        </p:txBody>
      </p:sp>
      <p:sp>
        <p:nvSpPr>
          <p:cNvPr id="17" name="天启设计模板，盗取必究"/>
          <p:cNvSpPr/>
          <p:nvPr/>
        </p:nvSpPr>
        <p:spPr>
          <a:xfrm>
            <a:off x="3322322" y="1790473"/>
            <a:ext cx="7240270" cy="126809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388679" y="1905922"/>
            <a:ext cx="7107555" cy="1200329"/>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Healthcare services should be provided at high standards of quality and safety. This encompasses accurate diagnoses, appropriate treatments, and the safe implementation of </a:t>
            </a:r>
            <a:r>
              <a:rPr lang="sr-Latn-RS" altLang="zh-CN" b="1" dirty="0" err="1">
                <a:latin typeface="Arial" panose="020B0604020202020204" pitchFamily="34" charset="0"/>
                <a:ea typeface="Arial" panose="020B0604020202020204" pitchFamily="34" charset="0"/>
                <a:sym typeface="+mn-ea"/>
              </a:rPr>
              <a:t>medical</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procedures</a:t>
            </a:r>
            <a:r>
              <a:rPr lang="sr-Latn-RS" altLang="zh-CN" b="1" dirty="0">
                <a:latin typeface="Arial" panose="020B0604020202020204" pitchFamily="34" charset="0"/>
                <a:ea typeface="Arial" panose="020B0604020202020204" pitchFamily="34" charset="0"/>
                <a:sym typeface="+mn-ea"/>
              </a:rPr>
              <a:t>.</a:t>
            </a:r>
          </a:p>
        </p:txBody>
      </p:sp>
      <p:pic>
        <p:nvPicPr>
          <p:cNvPr id="3" name="Picture 2" descr="1000pxMedical-Healthcare-570x380"/>
          <p:cNvPicPr>
            <a:picLocks noChangeAspect="1"/>
          </p:cNvPicPr>
          <p:nvPr/>
        </p:nvPicPr>
        <p:blipFill>
          <a:blip r:embed="rId7"/>
          <a:stretch>
            <a:fillRect/>
          </a:stretch>
        </p:blipFill>
        <p:spPr>
          <a:xfrm>
            <a:off x="4129711" y="3744277"/>
            <a:ext cx="5057140" cy="303974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7305" y="86360"/>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0" y="0"/>
            <a:ext cx="12192000" cy="1754326"/>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CONTINUITY AND COORDINATION Coordination</a:t>
            </a:r>
          </a:p>
        </p:txBody>
      </p:sp>
      <p:sp>
        <p:nvSpPr>
          <p:cNvPr id="10" name="天启设计模板，盗取必究"/>
          <p:cNvSpPr/>
          <p:nvPr/>
        </p:nvSpPr>
        <p:spPr>
          <a:xfrm>
            <a:off x="3380105" y="1722755"/>
            <a:ext cx="6822440" cy="149352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484245" y="1986280"/>
            <a:ext cx="6614795" cy="1200329"/>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This principle promotes continuity of healthcare over time and efficient coordination among different healthcare professionals and institutions to achieve </a:t>
            </a:r>
            <a:r>
              <a:rPr lang="sr-Latn-RS" altLang="zh-CN" b="1" dirty="0" err="1">
                <a:latin typeface="Arial" panose="020B0604020202020204" pitchFamily="34" charset="0"/>
                <a:ea typeface="Arial" panose="020B0604020202020204" pitchFamily="34" charset="0"/>
                <a:sym typeface="+mn-ea"/>
              </a:rPr>
              <a:t>comprehensive</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treatment</a:t>
            </a:r>
            <a:r>
              <a:rPr lang="sr-Latn-RS" altLang="zh-CN" b="1" dirty="0">
                <a:latin typeface="Arial" panose="020B0604020202020204" pitchFamily="34" charset="0"/>
                <a:ea typeface="Arial" panose="020B0604020202020204" pitchFamily="34" charset="0"/>
                <a:sym typeface="+mn-ea"/>
              </a:rPr>
              <a:t>.</a:t>
            </a:r>
          </a:p>
        </p:txBody>
      </p:sp>
      <p:pic>
        <p:nvPicPr>
          <p:cNvPr id="2" name="Picture 1" descr="iStock-618353306-1024x683"/>
          <p:cNvPicPr>
            <a:picLocks noChangeAspect="1"/>
          </p:cNvPicPr>
          <p:nvPr/>
        </p:nvPicPr>
        <p:blipFill>
          <a:blip r:embed="rId7"/>
          <a:stretch>
            <a:fillRect/>
          </a:stretch>
        </p:blipFill>
        <p:spPr>
          <a:xfrm>
            <a:off x="4512945" y="3513455"/>
            <a:ext cx="4557395" cy="321246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767205" y="145935"/>
            <a:ext cx="9742805"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PREVENTION AND HEALTH PROMOTION</a:t>
            </a:r>
          </a:p>
        </p:txBody>
      </p:sp>
      <p:sp>
        <p:nvSpPr>
          <p:cNvPr id="17" name="天启设计模板，盗取必究"/>
          <p:cNvSpPr/>
          <p:nvPr/>
        </p:nvSpPr>
        <p:spPr>
          <a:xfrm>
            <a:off x="3333115" y="2245360"/>
            <a:ext cx="7240270" cy="126809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399155" y="2418080"/>
            <a:ext cx="7107555" cy="922020"/>
          </a:xfrm>
          <a:prstGeom prst="rect">
            <a:avLst/>
          </a:prstGeom>
          <a:noFill/>
        </p:spPr>
        <p:txBody>
          <a:bodyPr wrap="square" rtlCol="0">
            <a:spAutoFit/>
          </a:bodyPr>
          <a:lstStyle/>
          <a:p>
            <a:pPr algn="just"/>
            <a:r>
              <a:rPr lang="sr-Latn-RS" altLang="zh-CN" b="1" dirty="0" err="1">
                <a:latin typeface="Arial" panose="020B0604020202020204" pitchFamily="34" charset="0"/>
                <a:ea typeface="Arial" panose="020B0604020202020204" pitchFamily="34" charset="0"/>
                <a:sym typeface="+mn-ea"/>
              </a:rPr>
              <a:t>Focusing</a:t>
            </a:r>
            <a:r>
              <a:rPr lang="sr-Latn-RS" altLang="zh-CN" b="1" dirty="0">
                <a:latin typeface="Arial" panose="020B0604020202020204" pitchFamily="34" charset="0"/>
                <a:ea typeface="Arial" panose="020B0604020202020204" pitchFamily="34" charset="0"/>
                <a:sym typeface="+mn-ea"/>
              </a:rPr>
              <a:t> on preventive measures, promoting a healthy lifestyle, and raising awareness about health aims to reduce disease incidence and enhance overall population health.</a:t>
            </a:r>
          </a:p>
        </p:txBody>
      </p:sp>
      <p:pic>
        <p:nvPicPr>
          <p:cNvPr id="4" name="Picture 3" descr="Disease-thumbnail-1"/>
          <p:cNvPicPr>
            <a:picLocks noChangeAspect="1"/>
          </p:cNvPicPr>
          <p:nvPr/>
        </p:nvPicPr>
        <p:blipFill>
          <a:blip r:embed="rId7"/>
          <a:stretch>
            <a:fillRect/>
          </a:stretch>
        </p:blipFill>
        <p:spPr>
          <a:xfrm>
            <a:off x="3667125" y="4858385"/>
            <a:ext cx="5619750" cy="152781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7">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942465" y="307340"/>
            <a:ext cx="9891395"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RATIONAL RESOURCE USE</a:t>
            </a:r>
          </a:p>
        </p:txBody>
      </p:sp>
      <p:sp>
        <p:nvSpPr>
          <p:cNvPr id="10" name="天启设计模板，盗取必究"/>
          <p:cNvSpPr/>
          <p:nvPr/>
        </p:nvSpPr>
        <p:spPr>
          <a:xfrm>
            <a:off x="3380105" y="1722755"/>
            <a:ext cx="6822440" cy="125984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587750" y="1891665"/>
            <a:ext cx="6407150" cy="92202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Healthcare resources, including medical services, personnel, and equipment, should be used rationally to ensure efficient and </a:t>
            </a:r>
            <a:r>
              <a:rPr lang="sr-Latn-RS" altLang="zh-CN" b="1" dirty="0" err="1">
                <a:latin typeface="Arial" panose="020B0604020202020204" pitchFamily="34" charset="0"/>
                <a:ea typeface="Arial" panose="020B0604020202020204" pitchFamily="34" charset="0"/>
                <a:sym typeface="+mn-ea"/>
              </a:rPr>
              <a:t>sustainable</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healthcare</a:t>
            </a:r>
            <a:r>
              <a:rPr lang="sr-Latn-RS" altLang="zh-CN" b="1" dirty="0">
                <a:latin typeface="Arial" panose="020B0604020202020204" pitchFamily="34" charset="0"/>
                <a:ea typeface="Arial" panose="020B0604020202020204" pitchFamily="34" charset="0"/>
                <a:sym typeface="+mn-ea"/>
              </a:rPr>
              <a:t>.</a:t>
            </a:r>
          </a:p>
        </p:txBody>
      </p:sp>
      <p:pic>
        <p:nvPicPr>
          <p:cNvPr id="3" name="Picture 2" descr="wimg-image21.tmb-479v"/>
          <p:cNvPicPr>
            <a:picLocks noChangeAspect="1"/>
          </p:cNvPicPr>
          <p:nvPr/>
        </p:nvPicPr>
        <p:blipFill>
          <a:blip r:embed="rId8"/>
          <a:stretch>
            <a:fillRect/>
          </a:stretch>
        </p:blipFill>
        <p:spPr>
          <a:xfrm>
            <a:off x="3380105" y="3513727"/>
            <a:ext cx="4562475" cy="3038475"/>
          </a:xfrm>
          <a:prstGeom prst="rect">
            <a:avLst/>
          </a:prstGeom>
        </p:spPr>
      </p:pic>
      <p:pic>
        <p:nvPicPr>
          <p:cNvPr id="4" name="Picture 3" descr="stock-vector-no-self-medication-concept-icon-liver-health-requirement-idea-thin-line-illustration-rational-2044116200"/>
          <p:cNvPicPr>
            <a:picLocks noChangeAspect="1"/>
          </p:cNvPicPr>
          <p:nvPr/>
        </p:nvPicPr>
        <p:blipFill>
          <a:blip r:embed="rId9"/>
          <a:srcRect t="5900" b="10945"/>
          <a:stretch>
            <a:fillRect/>
          </a:stretch>
        </p:blipFill>
        <p:spPr>
          <a:xfrm>
            <a:off x="7952589" y="3511550"/>
            <a:ext cx="3266956" cy="303911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818005" y="180134"/>
            <a:ext cx="9742805"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TRANSPARENCY AND  ACCOUNTABILITY</a:t>
            </a:r>
          </a:p>
        </p:txBody>
      </p:sp>
      <p:sp>
        <p:nvSpPr>
          <p:cNvPr id="17" name="天启设计模板，盗取必究"/>
          <p:cNvSpPr/>
          <p:nvPr/>
        </p:nvSpPr>
        <p:spPr>
          <a:xfrm>
            <a:off x="3333115" y="2245360"/>
            <a:ext cx="7240270" cy="126809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399155" y="2418080"/>
            <a:ext cx="7107555" cy="92202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Healthcare systems should be transparent in their operations and decision-making, with accountability to patients, communities, and relevant regulatory bodies.</a:t>
            </a:r>
          </a:p>
        </p:txBody>
      </p:sp>
      <p:pic>
        <p:nvPicPr>
          <p:cNvPr id="2" name="Picture 1" descr="images"/>
          <p:cNvPicPr>
            <a:picLocks noChangeAspect="1"/>
          </p:cNvPicPr>
          <p:nvPr/>
        </p:nvPicPr>
        <p:blipFill>
          <a:blip r:embed="rId7"/>
          <a:stretch>
            <a:fillRect/>
          </a:stretch>
        </p:blipFill>
        <p:spPr>
          <a:xfrm>
            <a:off x="4635502" y="3825446"/>
            <a:ext cx="4311650" cy="28695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35" name="图片 34"/>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6" name="矩形 35"/>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
        <p:nvSpPr>
          <p:cNvPr id="8" name="天启设计模板，盗取必究"/>
          <p:cNvSpPr/>
          <p:nvPr/>
        </p:nvSpPr>
        <p:spPr>
          <a:xfrm>
            <a:off x="1230313" y="1835150"/>
            <a:ext cx="4918075" cy="1906588"/>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9" name="天启设计模板，盗取必究"/>
          <p:cNvSpPr/>
          <p:nvPr/>
        </p:nvSpPr>
        <p:spPr>
          <a:xfrm>
            <a:off x="1230313" y="3741738"/>
            <a:ext cx="4918075" cy="190658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0" name="天启设计模板，盗取必究"/>
          <p:cNvSpPr/>
          <p:nvPr/>
        </p:nvSpPr>
        <p:spPr>
          <a:xfrm>
            <a:off x="6148388" y="1835150"/>
            <a:ext cx="4918075" cy="190658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1" name="天启设计模板，盗取必究"/>
          <p:cNvSpPr/>
          <p:nvPr/>
        </p:nvSpPr>
        <p:spPr>
          <a:xfrm>
            <a:off x="6148388" y="3741738"/>
            <a:ext cx="4918075" cy="1906588"/>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2302" name="矩形 28"/>
          <p:cNvSpPr/>
          <p:nvPr/>
        </p:nvSpPr>
        <p:spPr>
          <a:xfrm>
            <a:off x="1297305" y="2320925"/>
            <a:ext cx="4785360" cy="3380221"/>
          </a:xfrm>
          <a:prstGeom prst="rect">
            <a:avLst/>
          </a:prstGeom>
          <a:noFill/>
          <a:ln w="9525">
            <a:noFill/>
          </a:ln>
        </p:spPr>
        <p:txBody>
          <a:bodyPr wrap="square" lIns="0" tIns="0" rIns="0" bIns="0" anchor="t">
            <a:spAutoFit/>
          </a:bodyPr>
          <a:lstStyle/>
          <a:p>
            <a:pPr defTabSz="1216025">
              <a:lnSpc>
                <a:spcPct val="120000"/>
              </a:lnSpc>
              <a:spcBef>
                <a:spcPct val="20000"/>
              </a:spcBef>
            </a:pPr>
            <a:r>
              <a:rPr lang="zh-CN" altLang="en-US" sz="1400" b="1" dirty="0">
                <a:solidFill>
                  <a:schemeClr val="bg1"/>
                </a:solidFill>
                <a:latin typeface="Arial" panose="020B0604020202020204" pitchFamily="34" charset="0"/>
                <a:ea typeface="Arial" panose="020B0604020202020204" pitchFamily="34" charset="0"/>
                <a:sym typeface="Arial" panose="020B0604020202020204" pitchFamily="34" charset="0"/>
              </a:rPr>
              <a:t>Health is a state of complete physical, mental, and social well-being and not merely the absence of disease or infirmity</a:t>
            </a:r>
            <a:r>
              <a:rPr lang="sr-Latn-RS" altLang="zh-CN" sz="1400" b="1" dirty="0">
                <a:solidFill>
                  <a:schemeClr val="bg1"/>
                </a:solidFill>
                <a:latin typeface="Arial" panose="020B0604020202020204" pitchFamily="34" charset="0"/>
                <a:ea typeface="Arial" panose="020B0604020202020204" pitchFamily="34" charset="0"/>
                <a:sym typeface="Arial" panose="020B0604020202020204" pitchFamily="34" charset="0"/>
              </a:rPr>
              <a:t>.</a:t>
            </a:r>
            <a:endParaRPr lang="sr-Latn-RS" altLang="zh-CN" sz="1400" dirty="0">
              <a:solidFill>
                <a:schemeClr val="bg1"/>
              </a:solidFill>
              <a:latin typeface="Arial" panose="020B0604020202020204" pitchFamily="34" charset="0"/>
              <a:ea typeface="Arial" panose="020B0604020202020204" pitchFamily="34" charset="0"/>
              <a:sym typeface="Arial" panose="020B0604020202020204" pitchFamily="34" charset="0"/>
            </a:endParaRPr>
          </a:p>
          <a:p>
            <a:pPr algn="just" defTabSz="1216025">
              <a:lnSpc>
                <a:spcPct val="120000"/>
              </a:lnSpc>
              <a:spcBef>
                <a:spcPct val="20000"/>
              </a:spcBef>
            </a:pPr>
            <a:r>
              <a:rPr lang="sr-Latn-RS" altLang="zh-CN" sz="1400" dirty="0">
                <a:solidFill>
                  <a:schemeClr val="bg1"/>
                </a:solidFill>
                <a:latin typeface="Arial" panose="020B0604020202020204" pitchFamily="34" charset="0"/>
                <a:ea typeface="Arial" panose="020B0604020202020204" pitchFamily="34" charset="0"/>
                <a:sym typeface="Arial" panose="020B0604020202020204" pitchFamily="34" charset="0"/>
              </a:rPr>
              <a:t> </a:t>
            </a:r>
            <a:r>
              <a:rPr lang="sr-Latn-RS" altLang="zh-CN" sz="1400" b="1" dirty="0">
                <a:solidFill>
                  <a:schemeClr val="bg1"/>
                </a:solidFill>
                <a:latin typeface="Arial" panose="020B0604020202020204" pitchFamily="34" charset="0"/>
                <a:ea typeface="Arial" panose="020B0604020202020204" pitchFamily="34" charset="0"/>
                <a:sym typeface="Arial" panose="020B0604020202020204" pitchFamily="34" charset="0"/>
              </a:rPr>
              <a:t>It encompasses the physical, mental, and social dimensions of a person's life and involves a dynamic balance between various aspects, including the individual's physiological state, psychological state, social interactions, and the environment in which they live. This holistic view of health recognizes that well-being extends beyond the absence of illness and includes the capacity to lead a fulfilling and meaningful life, to cope with everyday challenges, and to contribute positively to society.</a:t>
            </a:r>
          </a:p>
        </p:txBody>
      </p:sp>
      <p:sp>
        <p:nvSpPr>
          <p:cNvPr id="12303" name="天启设计模板，盗取必究"/>
          <p:cNvSpPr txBox="1"/>
          <p:nvPr/>
        </p:nvSpPr>
        <p:spPr>
          <a:xfrm>
            <a:off x="2727824" y="1997122"/>
            <a:ext cx="1603467" cy="245745"/>
          </a:xfrm>
          <a:prstGeom prst="rect">
            <a:avLst/>
          </a:prstGeom>
          <a:noFill/>
          <a:ln w="9525">
            <a:noFill/>
          </a:ln>
        </p:spPr>
        <p:txBody>
          <a:bodyPr wrap="square" lIns="0" tIns="0" rIns="0" bIns="0" anchor="t">
            <a:spAutoFit/>
          </a:bodyPr>
          <a:lstStyle/>
          <a:p>
            <a:pPr algn="ctr" defTabSz="1216025">
              <a:spcBef>
                <a:spcPct val="20000"/>
              </a:spcBef>
            </a:pPr>
            <a:r>
              <a:rPr lang="sr-Latn-RS" altLang="zh-CN" sz="1600" b="1" dirty="0">
                <a:solidFill>
                  <a:schemeClr val="bg1"/>
                </a:solidFill>
                <a:latin typeface="Arial" panose="020B0604020202020204" pitchFamily="34" charset="0"/>
                <a:ea typeface="Arial" panose="020B0604020202020204" pitchFamily="34" charset="0"/>
                <a:sym typeface="Arial" panose="020B0604020202020204" pitchFamily="34" charset="0"/>
              </a:rPr>
              <a:t>HEALTH </a:t>
            </a:r>
          </a:p>
        </p:txBody>
      </p:sp>
      <p:sp>
        <p:nvSpPr>
          <p:cNvPr id="12304" name="矩形 30"/>
          <p:cNvSpPr/>
          <p:nvPr/>
        </p:nvSpPr>
        <p:spPr>
          <a:xfrm>
            <a:off x="1762941" y="5719174"/>
            <a:ext cx="4026353" cy="751809"/>
          </a:xfrm>
          <a:prstGeom prst="rect">
            <a:avLst/>
          </a:prstGeom>
          <a:noFill/>
          <a:ln w="9525">
            <a:noFill/>
          </a:ln>
        </p:spPr>
        <p:txBody>
          <a:bodyPr wrap="square" lIns="0" tIns="0" rIns="0" bIns="0" anchor="t">
            <a:spAutoFit/>
          </a:bodyPr>
          <a:lstStyle/>
          <a:p>
            <a:pPr defTabSz="1216025">
              <a:lnSpc>
                <a:spcPct val="120000"/>
              </a:lnSpc>
              <a:spcBef>
                <a:spcPct val="20000"/>
              </a:spcBef>
            </a:pPr>
            <a:r>
              <a:rPr lang="zh-CN" altLang="en-US" sz="1400" dirty="0">
                <a:solidFill>
                  <a:schemeClr val="bg1"/>
                </a:solidFill>
                <a:latin typeface="Arial" panose="020B0604020202020204" pitchFamily="34" charset="0"/>
                <a:ea typeface="Arial" panose="020B0604020202020204" pitchFamily="34" charset="0"/>
                <a:sym typeface="Arial" panose="020B0604020202020204" pitchFamily="34" charset="0"/>
              </a:rPr>
              <a:t>Add your words here,according to your need to draw the text box size.Please read the instructions and more work at the end of the manual template.</a:t>
            </a:r>
          </a:p>
        </p:txBody>
      </p:sp>
      <p:sp>
        <p:nvSpPr>
          <p:cNvPr id="12305" name="天启设计模板，盗取必究"/>
          <p:cNvSpPr txBox="1"/>
          <p:nvPr/>
        </p:nvSpPr>
        <p:spPr>
          <a:xfrm>
            <a:off x="1762941" y="5879512"/>
            <a:ext cx="1603467" cy="246062"/>
          </a:xfrm>
          <a:prstGeom prst="rect">
            <a:avLst/>
          </a:prstGeom>
          <a:noFill/>
          <a:ln w="9525">
            <a:noFill/>
          </a:ln>
        </p:spPr>
        <p:txBody>
          <a:bodyPr wrap="square" lIns="0" tIns="0" rIns="0" bIns="0" anchor="t">
            <a:spAutoFit/>
          </a:bodyPr>
          <a:lstStyle/>
          <a:p>
            <a:pPr defTabSz="1216025">
              <a:spcBef>
                <a:spcPct val="20000"/>
              </a:spcBef>
            </a:pPr>
            <a:r>
              <a:rPr lang="zh-CN" altLang="en-US" sz="1600" b="1" dirty="0">
                <a:solidFill>
                  <a:schemeClr val="bg1"/>
                </a:solidFill>
                <a:latin typeface="Arial" panose="020B0604020202020204" pitchFamily="34" charset="0"/>
                <a:ea typeface="Arial" panose="020B0604020202020204" pitchFamily="34" charset="0"/>
                <a:sym typeface="Arial" panose="020B0604020202020204" pitchFamily="34" charset="0"/>
              </a:rPr>
              <a:t>Add  title</a:t>
            </a:r>
          </a:p>
        </p:txBody>
      </p:sp>
      <p:sp>
        <p:nvSpPr>
          <p:cNvPr id="12308" name="矩形 34"/>
          <p:cNvSpPr/>
          <p:nvPr/>
        </p:nvSpPr>
        <p:spPr>
          <a:xfrm>
            <a:off x="6275070" y="2320925"/>
            <a:ext cx="4664710" cy="314388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bg1"/>
                </a:solidFill>
                <a:latin typeface="Arial" panose="020B0604020202020204" pitchFamily="34" charset="0"/>
                <a:ea typeface="Arial" panose="020B0604020202020204" pitchFamily="34" charset="0"/>
                <a:sym typeface="Arial" panose="020B0604020202020204" pitchFamily="34" charset="0"/>
              </a:rPr>
              <a:t>Healthcare, often referred to as health care or medical care, encompasses a wide range of services and interventions aimed at promoting, maintaining, and restoring health.</a:t>
            </a:r>
          </a:p>
          <a:p>
            <a:pPr algn="just" defTabSz="1216025">
              <a:lnSpc>
                <a:spcPct val="120000"/>
              </a:lnSpc>
              <a:spcBef>
                <a:spcPct val="20000"/>
              </a:spcBef>
            </a:pPr>
            <a:r>
              <a:rPr lang="zh-CN" altLang="en-US" sz="1400" b="1" dirty="0">
                <a:solidFill>
                  <a:schemeClr val="bg1"/>
                </a:solidFill>
                <a:latin typeface="Arial" panose="020B0604020202020204" pitchFamily="34" charset="0"/>
                <a:ea typeface="Arial" panose="020B0604020202020204" pitchFamily="34" charset="0"/>
                <a:sym typeface="Arial" panose="020B0604020202020204" pitchFamily="34" charset="0"/>
              </a:rPr>
              <a:t> It includes both preventive measures to prevent the onset of diseases and conditions, as well as curative treatments to address existing health issues.Healthcare systems vary significantly from one country to another, and they encompass various components, such as:</a:t>
            </a:r>
            <a:r>
              <a:rPr lang="sr-Latn-RS" altLang="zh-CN" sz="1400" b="1" dirty="0">
                <a:solidFill>
                  <a:schemeClr val="bg1"/>
                </a:solidFill>
                <a:latin typeface="Arial" panose="020B0604020202020204" pitchFamily="34" charset="0"/>
                <a:ea typeface="Arial" panose="020B0604020202020204" pitchFamily="34" charset="0"/>
                <a:sym typeface="Arial" panose="020B0604020202020204" pitchFamily="34" charset="0"/>
              </a:rPr>
              <a:t> Primary Care, Specialized Care, Hospitals Care, Emergency Care, Preventive Care, Mental Health Services, Public Health Initiatives.</a:t>
            </a:r>
          </a:p>
        </p:txBody>
      </p:sp>
      <p:sp>
        <p:nvSpPr>
          <p:cNvPr id="12309" name="天启设计模板，盗取必究"/>
          <p:cNvSpPr txBox="1"/>
          <p:nvPr/>
        </p:nvSpPr>
        <p:spPr>
          <a:xfrm>
            <a:off x="7795375" y="1996758"/>
            <a:ext cx="1625396" cy="245745"/>
          </a:xfrm>
          <a:prstGeom prst="rect">
            <a:avLst/>
          </a:prstGeom>
          <a:noFill/>
          <a:ln w="9525">
            <a:noFill/>
          </a:ln>
        </p:spPr>
        <p:txBody>
          <a:bodyPr wrap="square" lIns="0" tIns="0" rIns="0" bIns="0" anchor="t">
            <a:spAutoFit/>
          </a:bodyPr>
          <a:lstStyle/>
          <a:p>
            <a:pPr algn="r" defTabSz="1216025">
              <a:spcBef>
                <a:spcPct val="20000"/>
              </a:spcBef>
            </a:pPr>
            <a:r>
              <a:rPr lang="sr-Latn-RS" altLang="zh-CN" sz="1600" b="1" dirty="0">
                <a:solidFill>
                  <a:schemeClr val="bg1"/>
                </a:solidFill>
                <a:latin typeface="Arial" panose="020B0604020202020204" pitchFamily="34" charset="0"/>
                <a:ea typeface="Arial" panose="020B0604020202020204" pitchFamily="34" charset="0"/>
                <a:sym typeface="Arial" panose="020B0604020202020204" pitchFamily="34" charset="0"/>
              </a:rPr>
              <a:t>HEALTH CARE</a:t>
            </a:r>
          </a:p>
        </p:txBody>
      </p:sp>
      <p:sp>
        <p:nvSpPr>
          <p:cNvPr id="24" name="文本框 3"/>
          <p:cNvSpPr txBox="1"/>
          <p:nvPr/>
        </p:nvSpPr>
        <p:spPr>
          <a:xfrm>
            <a:off x="4458493" y="809308"/>
            <a:ext cx="3275012" cy="521970"/>
          </a:xfrm>
          <a:prstGeom prst="rect">
            <a:avLst/>
          </a:prstGeom>
          <a:noFill/>
          <a:ln w="9525">
            <a:noFill/>
          </a:ln>
        </p:spPr>
        <p:txBody>
          <a:bodyPr wrap="square" anchor="t">
            <a:spAutoFit/>
          </a:bodyPr>
          <a:lstStyle/>
          <a:p>
            <a:pPr algn="ctr"/>
            <a:r>
              <a:rPr lang="sr-Latn-RS" altLang="zh-CN" sz="2800" b="1" dirty="0">
                <a:solidFill>
                  <a:schemeClr val="tx1">
                    <a:lumMod val="65000"/>
                    <a:lumOff val="35000"/>
                  </a:schemeClr>
                </a:solidFill>
                <a:latin typeface="Arial" panose="020B0604020202020204" pitchFamily="34" charset="0"/>
                <a:ea typeface="Arial" panose="020B0604020202020204" pitchFamily="34" charset="0"/>
              </a:rPr>
              <a:t>INTRODUCTION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7">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845627" y="111204"/>
            <a:ext cx="9891395"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SUSTAINABILITY AND INNOVATION </a:t>
            </a:r>
          </a:p>
        </p:txBody>
      </p:sp>
      <p:sp>
        <p:nvSpPr>
          <p:cNvPr id="10" name="天启设计模板，盗取必究"/>
          <p:cNvSpPr/>
          <p:nvPr/>
        </p:nvSpPr>
        <p:spPr>
          <a:xfrm>
            <a:off x="3380105" y="2087245"/>
            <a:ext cx="6822440" cy="125984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472652" y="2173426"/>
            <a:ext cx="6407150" cy="1200329"/>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Sustainability of the healthcare system involves its ability to provide enduring, high-quality healthcare. Innovation is crucial for adapting to changes and improving efficiency.</a:t>
            </a:r>
          </a:p>
        </p:txBody>
      </p:sp>
      <p:pic>
        <p:nvPicPr>
          <p:cNvPr id="2" name="Picture 1" descr="images (1)"/>
          <p:cNvPicPr>
            <a:picLocks noChangeAspect="1"/>
          </p:cNvPicPr>
          <p:nvPr/>
        </p:nvPicPr>
        <p:blipFill>
          <a:blip r:embed="rId8"/>
          <a:stretch>
            <a:fillRect/>
          </a:stretch>
        </p:blipFill>
        <p:spPr>
          <a:xfrm>
            <a:off x="4094481" y="3851910"/>
            <a:ext cx="5505818" cy="317436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7">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458594" y="167106"/>
            <a:ext cx="10234295"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COLLABORATION AND GLOBAL SOLIDARITY</a:t>
            </a:r>
          </a:p>
        </p:txBody>
      </p:sp>
      <p:sp>
        <p:nvSpPr>
          <p:cNvPr id="17" name="天启设计模板，盗取必究"/>
          <p:cNvSpPr/>
          <p:nvPr/>
        </p:nvSpPr>
        <p:spPr>
          <a:xfrm>
            <a:off x="3021965" y="2245360"/>
            <a:ext cx="7240270" cy="109664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009902" y="2339340"/>
            <a:ext cx="7240270" cy="92333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International collaboration, sharing of knowledge and resources, as well as global solidarity, are key to addressing global health challenges and ensuring equity in </a:t>
            </a:r>
            <a:r>
              <a:rPr lang="sr-Latn-RS" altLang="zh-CN" b="1" dirty="0" err="1">
                <a:latin typeface="Arial" panose="020B0604020202020204" pitchFamily="34" charset="0"/>
                <a:ea typeface="Arial" panose="020B0604020202020204" pitchFamily="34" charset="0"/>
                <a:sym typeface="+mn-ea"/>
              </a:rPr>
              <a:t>accessing</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health</a:t>
            </a:r>
            <a:r>
              <a:rPr lang="sr-Latn-RS" altLang="zh-CN" b="1" dirty="0">
                <a:latin typeface="Arial" panose="020B0604020202020204" pitchFamily="34" charset="0"/>
                <a:ea typeface="Arial" panose="020B0604020202020204" pitchFamily="34" charset="0"/>
                <a:sym typeface="+mn-ea"/>
              </a:rPr>
              <a:t> care.</a:t>
            </a:r>
          </a:p>
        </p:txBody>
      </p:sp>
      <p:pic>
        <p:nvPicPr>
          <p:cNvPr id="3" name="Picture 2" descr="5e44855da31012820651ac18"/>
          <p:cNvPicPr>
            <a:picLocks noChangeAspect="1"/>
          </p:cNvPicPr>
          <p:nvPr/>
        </p:nvPicPr>
        <p:blipFill>
          <a:blip r:embed="rId8"/>
          <a:stretch>
            <a:fillRect/>
          </a:stretch>
        </p:blipFill>
        <p:spPr>
          <a:xfrm>
            <a:off x="4245927" y="3883977"/>
            <a:ext cx="4659630" cy="301434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1" y="-7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nvGrpSpPr>
          <p:cNvPr id="17" name="组合 16"/>
          <p:cNvGrpSpPr/>
          <p:nvPr/>
        </p:nvGrpSpPr>
        <p:grpSpPr>
          <a:xfrm>
            <a:off x="6956564" y="883976"/>
            <a:ext cx="4689972" cy="2190749"/>
            <a:chOff x="1404492" y="2262425"/>
            <a:chExt cx="4026354" cy="2190749"/>
          </a:xfrm>
        </p:grpSpPr>
        <p:sp>
          <p:nvSpPr>
            <p:cNvPr id="18" name="矩形 28"/>
            <p:cNvSpPr/>
            <p:nvPr/>
          </p:nvSpPr>
          <p:spPr>
            <a:xfrm>
              <a:off x="1404494" y="2581058"/>
              <a:ext cx="4026352" cy="1872116"/>
            </a:xfrm>
            <a:prstGeom prst="rect">
              <a:avLst/>
            </a:prstGeom>
            <a:noFill/>
            <a:ln w="9525">
              <a:noFill/>
            </a:ln>
          </p:spPr>
          <p:txBody>
            <a:bodyPr wrap="square" lIns="0" tIns="0" rIns="0" bIns="0" anchor="t">
              <a:spAutoFit/>
            </a:bodyPr>
            <a:lstStyle/>
            <a:p>
              <a:pPr algn="just" defTabSz="1216025">
                <a:lnSpc>
                  <a:spcPct val="120000"/>
                </a:lnSpc>
                <a:spcBef>
                  <a:spcPct val="20000"/>
                </a:spcBef>
              </a:pPr>
              <a:endParaRPr lang="sr-Latn-R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Alma-Ata Conference on Primary Health Care is a significant international conference that took place in Almaty (formerly part of the Soviet Union, now Kazakhstan) from September 6 to 12, 1978. </a:t>
              </a:r>
              <a:endParaRPr lang="sr-Latn-R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conference was organized under the auspices of the World Health Organization (WHO) and UNICEF.</a:t>
              </a:r>
            </a:p>
          </p:txBody>
        </p:sp>
        <p:sp>
          <p:nvSpPr>
            <p:cNvPr id="19" name="天启设计模板，盗取必究"/>
            <p:cNvSpPr txBox="1"/>
            <p:nvPr/>
          </p:nvSpPr>
          <p:spPr>
            <a:xfrm>
              <a:off x="1404492" y="2262425"/>
              <a:ext cx="1956420" cy="276999"/>
            </a:xfrm>
            <a:prstGeom prst="rect">
              <a:avLst/>
            </a:prstGeom>
            <a:noFill/>
            <a:ln w="9525">
              <a:noFill/>
            </a:ln>
          </p:spPr>
          <p:txBody>
            <a:bodyPr wrap="square" lIns="0" tIns="0" rIns="0" bIns="0" anchor="t">
              <a:spAutoFit/>
            </a:bodyPr>
            <a:lstStyle/>
            <a:p>
              <a:pPr defTabSz="1216025">
                <a:spcBef>
                  <a:spcPct val="20000"/>
                </a:spcBef>
              </a:pPr>
              <a:r>
                <a:rPr lang="sr-Latn-RS" altLang="zh-CN"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About Alma-Ata </a:t>
              </a:r>
            </a:p>
          </p:txBody>
        </p:sp>
      </p:grpSp>
      <p:grpSp>
        <p:nvGrpSpPr>
          <p:cNvPr id="20" name="组合 19"/>
          <p:cNvGrpSpPr/>
          <p:nvPr/>
        </p:nvGrpSpPr>
        <p:grpSpPr>
          <a:xfrm>
            <a:off x="6956564" y="3386024"/>
            <a:ext cx="4689971" cy="2019394"/>
            <a:chOff x="1404492" y="2300525"/>
            <a:chExt cx="4026354" cy="2019394"/>
          </a:xfrm>
        </p:grpSpPr>
        <p:sp>
          <p:nvSpPr>
            <p:cNvPr id="21" name="矩形 28"/>
            <p:cNvSpPr/>
            <p:nvPr/>
          </p:nvSpPr>
          <p:spPr>
            <a:xfrm>
              <a:off x="1404494" y="2792513"/>
              <a:ext cx="4026352" cy="1527406"/>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main objective of the Alma-Ata Conference was to emphasize the importance of primary health care as a key element in achieving "Health for All" and improving the health of global populations, particularly in less developed countries.</a:t>
              </a:r>
            </a:p>
          </p:txBody>
        </p:sp>
        <p:sp>
          <p:nvSpPr>
            <p:cNvPr id="22" name="天启设计模板，盗取必究"/>
            <p:cNvSpPr txBox="1"/>
            <p:nvPr/>
          </p:nvSpPr>
          <p:spPr>
            <a:xfrm>
              <a:off x="1404492" y="2300525"/>
              <a:ext cx="2148313" cy="904863"/>
            </a:xfrm>
            <a:prstGeom prst="rect">
              <a:avLst/>
            </a:prstGeom>
            <a:noFill/>
            <a:ln w="9525">
              <a:noFill/>
            </a:ln>
          </p:spPr>
          <p:txBody>
            <a:bodyPr wrap="square" lIns="0" tIns="0" rIns="0" bIns="0" anchor="t">
              <a:spAutoFit/>
            </a:bodyPr>
            <a:lstStyle/>
            <a:p>
              <a:pPr defTabSz="1216025">
                <a:spcBef>
                  <a:spcPct val="20000"/>
                </a:spcBef>
              </a:pPr>
              <a:r>
                <a:rPr lang="zh-CN" altLang="en-US"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ConferenceObjectives</a:t>
              </a:r>
              <a:endParaRPr lang="sr-Latn-RS" altLang="zh-CN"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endParaRPr>
            </a:p>
            <a:p>
              <a:pPr defTabSz="1216025">
                <a:spcBef>
                  <a:spcPct val="20000"/>
                </a:spcBef>
              </a:pPr>
              <a:endParaRPr lang="sr-Latn-RS" altLang="zh-CN"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endParaRPr>
            </a:p>
            <a:p>
              <a:pPr defTabSz="1216025">
                <a:spcBef>
                  <a:spcPct val="20000"/>
                </a:spcBef>
              </a:pPr>
              <a:endPar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endParaRPr>
            </a:p>
          </p:txBody>
        </p:sp>
      </p:grpSp>
      <p:sp>
        <p:nvSpPr>
          <p:cNvPr id="24" name="文本框 3"/>
          <p:cNvSpPr txBox="1"/>
          <p:nvPr/>
        </p:nvSpPr>
        <p:spPr>
          <a:xfrm>
            <a:off x="1211580" y="221615"/>
            <a:ext cx="4338955" cy="829945"/>
          </a:xfrm>
          <a:prstGeom prst="rect">
            <a:avLst/>
          </a:prstGeom>
          <a:noFill/>
          <a:ln w="9525">
            <a:noFill/>
          </a:ln>
        </p:spPr>
        <p:txBody>
          <a:bodyPr wrap="square" anchor="t">
            <a:spAutoFit/>
          </a:bodyPr>
          <a:lstStyle/>
          <a:p>
            <a:pPr algn="ctr"/>
            <a:r>
              <a:rPr lang="zh-CN" altLang="en-US" sz="2400" b="1" dirty="0">
                <a:solidFill>
                  <a:schemeClr val="tx1">
                    <a:lumMod val="65000"/>
                    <a:lumOff val="35000"/>
                  </a:schemeClr>
                </a:solidFill>
                <a:latin typeface="Arial" panose="020B0604020202020204" pitchFamily="34" charset="0"/>
                <a:ea typeface="Arial" panose="020B0604020202020204" pitchFamily="34" charset="0"/>
              </a:rPr>
              <a:t>Alma-Ata Conference on Primary Health Care</a:t>
            </a:r>
            <a:r>
              <a:rPr lang="sr-Latn-RS" altLang="zh-CN" sz="2400" b="1" dirty="0">
                <a:solidFill>
                  <a:schemeClr val="tx1">
                    <a:lumMod val="65000"/>
                    <a:lumOff val="35000"/>
                  </a:schemeClr>
                </a:solidFill>
                <a:latin typeface="Arial" panose="020B0604020202020204" pitchFamily="34" charset="0"/>
                <a:ea typeface="Arial" panose="020B0604020202020204" pitchFamily="34" charset="0"/>
              </a:rPr>
              <a:t> </a:t>
            </a:r>
          </a:p>
        </p:txBody>
      </p:sp>
      <p:grpSp>
        <p:nvGrpSpPr>
          <p:cNvPr id="2" name="组合 1"/>
          <p:cNvGrpSpPr/>
          <p:nvPr/>
        </p:nvGrpSpPr>
        <p:grpSpPr>
          <a:xfrm>
            <a:off x="1046668" y="1697291"/>
            <a:ext cx="4579432" cy="3663324"/>
            <a:chOff x="721784" y="1437399"/>
            <a:chExt cx="5229200" cy="4183108"/>
          </a:xfrm>
        </p:grpSpPr>
        <p:grpSp>
          <p:nvGrpSpPr>
            <p:cNvPr id="3" name="组合 2"/>
            <p:cNvGrpSpPr/>
            <p:nvPr/>
          </p:nvGrpSpPr>
          <p:grpSpPr>
            <a:xfrm>
              <a:off x="5046523" y="2937398"/>
              <a:ext cx="904461" cy="1125330"/>
              <a:chOff x="5724939" y="3061252"/>
              <a:chExt cx="904461" cy="705678"/>
            </a:xfrm>
            <a:solidFill>
              <a:schemeClr val="bg1">
                <a:lumMod val="85000"/>
              </a:schemeClr>
            </a:solidFill>
            <a:effectLst>
              <a:outerShdw dist="50800" sx="1000" sy="1000" algn="ctr" rotWithShape="0">
                <a:srgbClr val="000000"/>
              </a:outerShdw>
            </a:effectLst>
          </p:grpSpPr>
          <p:sp>
            <p:nvSpPr>
              <p:cNvPr id="4" name="箭头: V 形 3"/>
              <p:cNvSpPr/>
              <p:nvPr/>
            </p:nvSpPr>
            <p:spPr>
              <a:xfrm>
                <a:off x="5724939" y="3061252"/>
                <a:ext cx="705678" cy="705678"/>
              </a:xfrm>
              <a:prstGeom prst="chevron">
                <a:avLst>
                  <a:gd name="adj" fmla="val 78169"/>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95000"/>
                      <a:lumOff val="5000"/>
                    </a:schemeClr>
                  </a:solidFill>
                  <a:latin typeface="Arial" panose="020B0604020202020204" pitchFamily="34" charset="0"/>
                  <a:ea typeface="Arial" panose="020B0604020202020204" pitchFamily="34" charset="0"/>
                </a:endParaRPr>
              </a:p>
            </p:txBody>
          </p:sp>
          <p:sp>
            <p:nvSpPr>
              <p:cNvPr id="5" name="箭头: V 形 4"/>
              <p:cNvSpPr/>
              <p:nvPr/>
            </p:nvSpPr>
            <p:spPr>
              <a:xfrm>
                <a:off x="5923722" y="3061252"/>
                <a:ext cx="705678" cy="705678"/>
              </a:xfrm>
              <a:prstGeom prst="chevron">
                <a:avLst>
                  <a:gd name="adj" fmla="val 78169"/>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95000"/>
                      <a:lumOff val="5000"/>
                    </a:schemeClr>
                  </a:solidFill>
                  <a:latin typeface="Arial" panose="020B0604020202020204" pitchFamily="34" charset="0"/>
                  <a:ea typeface="Arial" panose="020B0604020202020204" pitchFamily="34" charset="0"/>
                </a:endParaRPr>
              </a:p>
            </p:txBody>
          </p:sp>
        </p:grpSp>
        <p:sp>
          <p:nvSpPr>
            <p:cNvPr id="11" name="矩形: 圆角 10"/>
            <p:cNvSpPr/>
            <p:nvPr/>
          </p:nvSpPr>
          <p:spPr>
            <a:xfrm rot="2700000">
              <a:off x="1987828" y="1437399"/>
              <a:ext cx="1649896" cy="1649896"/>
            </a:xfrm>
            <a:prstGeom prst="round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12" name="矩形: 圆角 11"/>
            <p:cNvSpPr/>
            <p:nvPr/>
          </p:nvSpPr>
          <p:spPr>
            <a:xfrm rot="2700000">
              <a:off x="721784" y="2718913"/>
              <a:ext cx="1649896" cy="1649896"/>
            </a:xfrm>
            <a:prstGeom prst="round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13" name="矩形: 圆角 12"/>
            <p:cNvSpPr/>
            <p:nvPr/>
          </p:nvSpPr>
          <p:spPr>
            <a:xfrm rot="2700000">
              <a:off x="2003934" y="3970611"/>
              <a:ext cx="1649896" cy="1649896"/>
            </a:xfrm>
            <a:prstGeom prst="round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14" name="矩形: 圆角 13"/>
            <p:cNvSpPr/>
            <p:nvPr/>
          </p:nvSpPr>
          <p:spPr>
            <a:xfrm rot="2700000">
              <a:off x="3247250" y="2704006"/>
              <a:ext cx="1649896" cy="1649896"/>
            </a:xfrm>
            <a:prstGeom prst="round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grpSp>
      <p:sp>
        <p:nvSpPr>
          <p:cNvPr id="6" name="Text Box 5"/>
          <p:cNvSpPr txBox="1"/>
          <p:nvPr/>
        </p:nvSpPr>
        <p:spPr>
          <a:xfrm>
            <a:off x="1449705" y="3114040"/>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A</a:t>
            </a:r>
          </a:p>
        </p:txBody>
      </p:sp>
      <p:sp>
        <p:nvSpPr>
          <p:cNvPr id="8" name="Text Box 7"/>
          <p:cNvSpPr txBox="1"/>
          <p:nvPr/>
        </p:nvSpPr>
        <p:spPr>
          <a:xfrm>
            <a:off x="2558415" y="2005330"/>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L</a:t>
            </a:r>
          </a:p>
        </p:txBody>
      </p:sp>
      <p:sp>
        <p:nvSpPr>
          <p:cNvPr id="9" name="Text Box 8"/>
          <p:cNvSpPr txBox="1"/>
          <p:nvPr/>
        </p:nvSpPr>
        <p:spPr>
          <a:xfrm>
            <a:off x="3661410" y="3088640"/>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M</a:t>
            </a:r>
          </a:p>
        </p:txBody>
      </p:sp>
      <p:sp>
        <p:nvSpPr>
          <p:cNvPr id="10" name="Text Box 9"/>
          <p:cNvSpPr txBox="1"/>
          <p:nvPr/>
        </p:nvSpPr>
        <p:spPr>
          <a:xfrm>
            <a:off x="2558415" y="4223385"/>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A</a:t>
            </a:r>
          </a:p>
        </p:txBody>
      </p:sp>
      <p:sp>
        <p:nvSpPr>
          <p:cNvPr id="29" name="Text Box 28"/>
          <p:cNvSpPr txBox="1"/>
          <p:nvPr/>
        </p:nvSpPr>
        <p:spPr>
          <a:xfrm>
            <a:off x="2103755" y="3114675"/>
            <a:ext cx="1560830" cy="829945"/>
          </a:xfrm>
          <a:prstGeom prst="rect">
            <a:avLst/>
          </a:prstGeom>
          <a:noFill/>
        </p:spPr>
        <p:txBody>
          <a:bodyPr wrap="square" rtlCol="0">
            <a:spAutoFit/>
          </a:bodyPr>
          <a:lstStyle/>
          <a:p>
            <a:pPr algn="ctr"/>
            <a:r>
              <a:rPr lang="sr-Latn-RS" altLang="en-US" sz="4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cs typeface="Arial" panose="020B0604020202020204" pitchFamily="34" charset="0"/>
              </a:rPr>
              <a:t>ATA</a:t>
            </a:r>
          </a:p>
        </p:txBody>
      </p:sp>
      <p:sp>
        <p:nvSpPr>
          <p:cNvPr id="30" name="Text Box 29"/>
          <p:cNvSpPr txBox="1"/>
          <p:nvPr/>
        </p:nvSpPr>
        <p:spPr>
          <a:xfrm>
            <a:off x="727710" y="5834380"/>
            <a:ext cx="4300220" cy="829945"/>
          </a:xfrm>
          <a:prstGeom prst="rect">
            <a:avLst/>
          </a:prstGeom>
          <a:noFill/>
        </p:spPr>
        <p:txBody>
          <a:bodyPr wrap="square" rtlCol="0">
            <a:prstTxWarp prst="textNoShape">
              <a:avLst/>
            </a:prstTxWarp>
            <a:spAutoFit/>
          </a:bodyPr>
          <a:lstStyle/>
          <a:p>
            <a:pPr algn="ctr"/>
            <a:r>
              <a:rPr lang="sr-Latn-RS"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1978</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1" y="-7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nvGrpSpPr>
          <p:cNvPr id="17" name="组合 16"/>
          <p:cNvGrpSpPr/>
          <p:nvPr/>
        </p:nvGrpSpPr>
        <p:grpSpPr>
          <a:xfrm>
            <a:off x="6956566" y="295966"/>
            <a:ext cx="4026352" cy="2224268"/>
            <a:chOff x="1404494" y="1674415"/>
            <a:chExt cx="4026352" cy="2224268"/>
          </a:xfrm>
        </p:grpSpPr>
        <p:sp>
          <p:nvSpPr>
            <p:cNvPr id="18" name="矩形 28"/>
            <p:cNvSpPr/>
            <p:nvPr/>
          </p:nvSpPr>
          <p:spPr>
            <a:xfrm>
              <a:off x="1404494" y="2090203"/>
              <a:ext cx="4026352" cy="180848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Primary Health Care:</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The conference highlighted the significance of primary health care as a fundamental component of health systems. This approach focuses on providing basic and comprehensive health services to the general population, with a particular emphasis on disease prevention and health promotion</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19" name="天启设计模板，盗取必究"/>
            <p:cNvSpPr txBox="1"/>
            <p:nvPr/>
          </p:nvSpPr>
          <p:spPr>
            <a:xfrm>
              <a:off x="2210309" y="1674415"/>
              <a:ext cx="3023870" cy="245745"/>
            </a:xfrm>
            <a:prstGeom prst="rect">
              <a:avLst/>
            </a:prstGeom>
            <a:noFill/>
            <a:ln w="9525">
              <a:noFill/>
            </a:ln>
          </p:spPr>
          <p:txBody>
            <a:bodyPr wrap="square" lIns="0" tIns="0" rIns="0" bIns="0" anchor="t">
              <a:spAutoFit/>
            </a:bodyPr>
            <a:lstStyle/>
            <a:p>
              <a:pPr defTabSz="1216025">
                <a:spcBef>
                  <a:spcPct val="20000"/>
                </a:spcBef>
              </a:pPr>
              <a:r>
                <a:rPr lang="sr-Latn-RS" altLang="zh-CN"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Key Points of the Conference </a:t>
              </a:r>
            </a:p>
          </p:txBody>
        </p:sp>
      </p:grpSp>
      <p:sp>
        <p:nvSpPr>
          <p:cNvPr id="21" name="矩形 28"/>
          <p:cNvSpPr/>
          <p:nvPr/>
        </p:nvSpPr>
        <p:spPr>
          <a:xfrm>
            <a:off x="6969760" y="2835275"/>
            <a:ext cx="4026535" cy="155003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Comprehensive Health Care</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The conference supported the idea that health care should encompass a broader range of factors, including social, economic, and environmental aspects, to achieve a comprehensive approach to health improvement</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24" name="文本框 3"/>
          <p:cNvSpPr txBox="1"/>
          <p:nvPr/>
        </p:nvSpPr>
        <p:spPr>
          <a:xfrm>
            <a:off x="1211580" y="221615"/>
            <a:ext cx="4338955" cy="829945"/>
          </a:xfrm>
          <a:prstGeom prst="rect">
            <a:avLst/>
          </a:prstGeom>
          <a:noFill/>
          <a:ln w="9525">
            <a:noFill/>
          </a:ln>
        </p:spPr>
        <p:txBody>
          <a:bodyPr wrap="square" anchor="t">
            <a:spAutoFit/>
          </a:bodyPr>
          <a:lstStyle/>
          <a:p>
            <a:pPr algn="ctr"/>
            <a:r>
              <a:rPr lang="zh-CN" altLang="en-US" sz="2400" b="1" dirty="0">
                <a:solidFill>
                  <a:schemeClr val="tx1">
                    <a:lumMod val="65000"/>
                    <a:lumOff val="35000"/>
                  </a:schemeClr>
                </a:solidFill>
                <a:latin typeface="Arial" panose="020B0604020202020204" pitchFamily="34" charset="0"/>
                <a:ea typeface="Arial" panose="020B0604020202020204" pitchFamily="34" charset="0"/>
              </a:rPr>
              <a:t>Alma-Ata Conference on Primary Health Care</a:t>
            </a:r>
            <a:r>
              <a:rPr lang="sr-Latn-RS" altLang="zh-CN" sz="2400" b="1" dirty="0">
                <a:solidFill>
                  <a:schemeClr val="tx1">
                    <a:lumMod val="65000"/>
                    <a:lumOff val="35000"/>
                  </a:schemeClr>
                </a:solidFill>
                <a:latin typeface="Arial" panose="020B0604020202020204" pitchFamily="34" charset="0"/>
                <a:ea typeface="Arial" panose="020B0604020202020204" pitchFamily="34" charset="0"/>
              </a:rPr>
              <a:t> </a:t>
            </a:r>
          </a:p>
        </p:txBody>
      </p:sp>
      <p:grpSp>
        <p:nvGrpSpPr>
          <p:cNvPr id="2" name="组合 1"/>
          <p:cNvGrpSpPr/>
          <p:nvPr/>
        </p:nvGrpSpPr>
        <p:grpSpPr>
          <a:xfrm>
            <a:off x="1046668" y="1697291"/>
            <a:ext cx="4579432" cy="3663324"/>
            <a:chOff x="721784" y="1437399"/>
            <a:chExt cx="5229200" cy="4183108"/>
          </a:xfrm>
        </p:grpSpPr>
        <p:grpSp>
          <p:nvGrpSpPr>
            <p:cNvPr id="3" name="组合 2"/>
            <p:cNvGrpSpPr/>
            <p:nvPr/>
          </p:nvGrpSpPr>
          <p:grpSpPr>
            <a:xfrm>
              <a:off x="5046523" y="2937398"/>
              <a:ext cx="904461" cy="1125330"/>
              <a:chOff x="5724939" y="3061252"/>
              <a:chExt cx="904461" cy="705678"/>
            </a:xfrm>
            <a:solidFill>
              <a:schemeClr val="bg1">
                <a:lumMod val="85000"/>
              </a:schemeClr>
            </a:solidFill>
            <a:effectLst>
              <a:outerShdw dist="50800" sx="1000" sy="1000" algn="ctr" rotWithShape="0">
                <a:srgbClr val="000000"/>
              </a:outerShdw>
            </a:effectLst>
          </p:grpSpPr>
          <p:sp>
            <p:nvSpPr>
              <p:cNvPr id="4" name="箭头: V 形 3"/>
              <p:cNvSpPr/>
              <p:nvPr/>
            </p:nvSpPr>
            <p:spPr>
              <a:xfrm>
                <a:off x="5724939" y="3061252"/>
                <a:ext cx="705678" cy="705678"/>
              </a:xfrm>
              <a:prstGeom prst="chevron">
                <a:avLst>
                  <a:gd name="adj" fmla="val 78169"/>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95000"/>
                      <a:lumOff val="5000"/>
                    </a:schemeClr>
                  </a:solidFill>
                  <a:latin typeface="Arial" panose="020B0604020202020204" pitchFamily="34" charset="0"/>
                  <a:ea typeface="Arial" panose="020B0604020202020204" pitchFamily="34" charset="0"/>
                </a:endParaRPr>
              </a:p>
            </p:txBody>
          </p:sp>
          <p:sp>
            <p:nvSpPr>
              <p:cNvPr id="5" name="箭头: V 形 4"/>
              <p:cNvSpPr/>
              <p:nvPr/>
            </p:nvSpPr>
            <p:spPr>
              <a:xfrm>
                <a:off x="5923722" y="3061252"/>
                <a:ext cx="705678" cy="705678"/>
              </a:xfrm>
              <a:prstGeom prst="chevron">
                <a:avLst>
                  <a:gd name="adj" fmla="val 78169"/>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95000"/>
                      <a:lumOff val="5000"/>
                    </a:schemeClr>
                  </a:solidFill>
                  <a:latin typeface="Arial" panose="020B0604020202020204" pitchFamily="34" charset="0"/>
                  <a:ea typeface="Arial" panose="020B0604020202020204" pitchFamily="34" charset="0"/>
                </a:endParaRPr>
              </a:p>
            </p:txBody>
          </p:sp>
        </p:grpSp>
        <p:sp>
          <p:nvSpPr>
            <p:cNvPr id="11" name="矩形: 圆角 10"/>
            <p:cNvSpPr/>
            <p:nvPr/>
          </p:nvSpPr>
          <p:spPr>
            <a:xfrm rot="2700000">
              <a:off x="1987828" y="1437399"/>
              <a:ext cx="1649896" cy="1649896"/>
            </a:xfrm>
            <a:prstGeom prst="round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12" name="矩形: 圆角 11"/>
            <p:cNvSpPr/>
            <p:nvPr/>
          </p:nvSpPr>
          <p:spPr>
            <a:xfrm rot="2700000">
              <a:off x="721784" y="2718913"/>
              <a:ext cx="1649896" cy="1649896"/>
            </a:xfrm>
            <a:prstGeom prst="round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13" name="矩形: 圆角 12"/>
            <p:cNvSpPr/>
            <p:nvPr/>
          </p:nvSpPr>
          <p:spPr>
            <a:xfrm rot="2700000">
              <a:off x="2003934" y="3970611"/>
              <a:ext cx="1649896" cy="1649896"/>
            </a:xfrm>
            <a:prstGeom prst="round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14" name="矩形: 圆角 13"/>
            <p:cNvSpPr/>
            <p:nvPr/>
          </p:nvSpPr>
          <p:spPr>
            <a:xfrm rot="2700000">
              <a:off x="3247250" y="2704006"/>
              <a:ext cx="1649896" cy="1649896"/>
            </a:xfrm>
            <a:prstGeom prst="round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grpSp>
      <p:sp>
        <p:nvSpPr>
          <p:cNvPr id="6" name="Text Box 5"/>
          <p:cNvSpPr txBox="1"/>
          <p:nvPr/>
        </p:nvSpPr>
        <p:spPr>
          <a:xfrm>
            <a:off x="1449705" y="3114040"/>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A</a:t>
            </a:r>
          </a:p>
        </p:txBody>
      </p:sp>
      <p:sp>
        <p:nvSpPr>
          <p:cNvPr id="8" name="Text Box 7"/>
          <p:cNvSpPr txBox="1"/>
          <p:nvPr/>
        </p:nvSpPr>
        <p:spPr>
          <a:xfrm>
            <a:off x="2558415" y="2005330"/>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L</a:t>
            </a:r>
          </a:p>
        </p:txBody>
      </p:sp>
      <p:sp>
        <p:nvSpPr>
          <p:cNvPr id="9" name="Text Box 8"/>
          <p:cNvSpPr txBox="1"/>
          <p:nvPr/>
        </p:nvSpPr>
        <p:spPr>
          <a:xfrm>
            <a:off x="3661410" y="3088640"/>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M</a:t>
            </a:r>
          </a:p>
        </p:txBody>
      </p:sp>
      <p:sp>
        <p:nvSpPr>
          <p:cNvPr id="10" name="Text Box 9"/>
          <p:cNvSpPr txBox="1"/>
          <p:nvPr/>
        </p:nvSpPr>
        <p:spPr>
          <a:xfrm>
            <a:off x="2558415" y="4223385"/>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A</a:t>
            </a:r>
          </a:p>
        </p:txBody>
      </p:sp>
      <p:sp>
        <p:nvSpPr>
          <p:cNvPr id="29" name="Text Box 28"/>
          <p:cNvSpPr txBox="1"/>
          <p:nvPr/>
        </p:nvSpPr>
        <p:spPr>
          <a:xfrm>
            <a:off x="2103755" y="3114675"/>
            <a:ext cx="1560830" cy="829945"/>
          </a:xfrm>
          <a:prstGeom prst="rect">
            <a:avLst/>
          </a:prstGeom>
          <a:noFill/>
        </p:spPr>
        <p:txBody>
          <a:bodyPr wrap="square" rtlCol="0">
            <a:spAutoFit/>
          </a:bodyPr>
          <a:lstStyle/>
          <a:p>
            <a:pPr algn="ctr"/>
            <a:r>
              <a:rPr lang="sr-Latn-RS" altLang="en-US" sz="4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cs typeface="Arial" panose="020B0604020202020204" pitchFamily="34" charset="0"/>
              </a:rPr>
              <a:t>ATA</a:t>
            </a:r>
          </a:p>
        </p:txBody>
      </p:sp>
      <p:sp>
        <p:nvSpPr>
          <p:cNvPr id="30" name="Text Box 29"/>
          <p:cNvSpPr txBox="1"/>
          <p:nvPr/>
        </p:nvSpPr>
        <p:spPr>
          <a:xfrm>
            <a:off x="727710" y="5834380"/>
            <a:ext cx="4300220" cy="829945"/>
          </a:xfrm>
          <a:prstGeom prst="rect">
            <a:avLst/>
          </a:prstGeom>
          <a:noFill/>
        </p:spPr>
        <p:txBody>
          <a:bodyPr wrap="square" rtlCol="0">
            <a:spAutoFit/>
          </a:bodyPr>
          <a:lstStyle/>
          <a:p>
            <a:pPr algn="ctr"/>
            <a:r>
              <a:rPr lang="sr-Latn-RS"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1978</a:t>
            </a:r>
          </a:p>
        </p:txBody>
      </p:sp>
      <p:sp>
        <p:nvSpPr>
          <p:cNvPr id="7" name="矩形 28"/>
          <p:cNvSpPr/>
          <p:nvPr/>
        </p:nvSpPr>
        <p:spPr>
          <a:xfrm>
            <a:off x="6956425" y="4700270"/>
            <a:ext cx="4117340" cy="180848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Involvement of Local Communities:</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The conference emphasized the importance of involving local communities in the planning, implementation, and management of health programs. Active community participation should contribute to better tailoring of health services to the needs of the local population.</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1" y="-7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
        <p:nvSpPr>
          <p:cNvPr id="18" name="矩形 28"/>
          <p:cNvSpPr/>
          <p:nvPr/>
        </p:nvSpPr>
        <p:spPr>
          <a:xfrm>
            <a:off x="6969760" y="1564640"/>
            <a:ext cx="4340860" cy="155003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Collaboration and Global Solidarity:</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The conference underscored the need for international collaboration and solidarity to achieve global equality in access to health care. This is particularly crucial for less developed countries facing challenges in providing health services.</a:t>
            </a:r>
          </a:p>
        </p:txBody>
      </p:sp>
      <p:sp>
        <p:nvSpPr>
          <p:cNvPr id="21" name="矩形 28"/>
          <p:cNvSpPr/>
          <p:nvPr/>
        </p:nvSpPr>
        <p:spPr>
          <a:xfrm>
            <a:off x="6969760" y="3616325"/>
            <a:ext cx="4320540" cy="103314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Role of Governments: </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conference highlighted governments' responsibility to provide basic health services to their citizens and to support primary health care as a key strategy for achieving health for all</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24" name="文本框 3"/>
          <p:cNvSpPr txBox="1"/>
          <p:nvPr/>
        </p:nvSpPr>
        <p:spPr>
          <a:xfrm>
            <a:off x="1211580" y="221615"/>
            <a:ext cx="4338955" cy="829945"/>
          </a:xfrm>
          <a:prstGeom prst="rect">
            <a:avLst/>
          </a:prstGeom>
          <a:noFill/>
          <a:ln w="9525">
            <a:noFill/>
          </a:ln>
        </p:spPr>
        <p:txBody>
          <a:bodyPr wrap="square" anchor="t">
            <a:spAutoFit/>
          </a:bodyPr>
          <a:lstStyle/>
          <a:p>
            <a:pPr algn="ctr"/>
            <a:r>
              <a:rPr lang="zh-CN" altLang="en-US" sz="2400" b="1" dirty="0">
                <a:solidFill>
                  <a:schemeClr val="tx1">
                    <a:lumMod val="65000"/>
                    <a:lumOff val="35000"/>
                  </a:schemeClr>
                </a:solidFill>
                <a:latin typeface="Arial" panose="020B0604020202020204" pitchFamily="34" charset="0"/>
                <a:ea typeface="Arial" panose="020B0604020202020204" pitchFamily="34" charset="0"/>
              </a:rPr>
              <a:t>Alma-Ata Conference on Primary Health Care</a:t>
            </a:r>
            <a:r>
              <a:rPr lang="sr-Latn-RS" altLang="zh-CN" sz="2400" b="1" dirty="0">
                <a:solidFill>
                  <a:schemeClr val="tx1">
                    <a:lumMod val="65000"/>
                    <a:lumOff val="35000"/>
                  </a:schemeClr>
                </a:solidFill>
                <a:latin typeface="Arial" panose="020B0604020202020204" pitchFamily="34" charset="0"/>
                <a:ea typeface="Arial" panose="020B0604020202020204" pitchFamily="34" charset="0"/>
              </a:rPr>
              <a:t> </a:t>
            </a:r>
          </a:p>
        </p:txBody>
      </p:sp>
      <p:grpSp>
        <p:nvGrpSpPr>
          <p:cNvPr id="2" name="组合 1"/>
          <p:cNvGrpSpPr/>
          <p:nvPr/>
        </p:nvGrpSpPr>
        <p:grpSpPr>
          <a:xfrm>
            <a:off x="1046668" y="1697291"/>
            <a:ext cx="4579432" cy="3663324"/>
            <a:chOff x="721784" y="1437399"/>
            <a:chExt cx="5229200" cy="4183108"/>
          </a:xfrm>
        </p:grpSpPr>
        <p:grpSp>
          <p:nvGrpSpPr>
            <p:cNvPr id="3" name="组合 2"/>
            <p:cNvGrpSpPr/>
            <p:nvPr/>
          </p:nvGrpSpPr>
          <p:grpSpPr>
            <a:xfrm>
              <a:off x="5046523" y="2937398"/>
              <a:ext cx="904461" cy="1125330"/>
              <a:chOff x="5724939" y="3061252"/>
              <a:chExt cx="904461" cy="705678"/>
            </a:xfrm>
            <a:solidFill>
              <a:schemeClr val="bg1">
                <a:lumMod val="85000"/>
              </a:schemeClr>
            </a:solidFill>
            <a:effectLst>
              <a:outerShdw dist="50800" sx="1000" sy="1000" algn="ctr" rotWithShape="0">
                <a:srgbClr val="000000"/>
              </a:outerShdw>
            </a:effectLst>
          </p:grpSpPr>
          <p:sp>
            <p:nvSpPr>
              <p:cNvPr id="4" name="箭头: V 形 3"/>
              <p:cNvSpPr/>
              <p:nvPr/>
            </p:nvSpPr>
            <p:spPr>
              <a:xfrm>
                <a:off x="5724939" y="3061252"/>
                <a:ext cx="705678" cy="705678"/>
              </a:xfrm>
              <a:prstGeom prst="chevron">
                <a:avLst>
                  <a:gd name="adj" fmla="val 78169"/>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95000"/>
                      <a:lumOff val="5000"/>
                    </a:schemeClr>
                  </a:solidFill>
                  <a:latin typeface="Arial" panose="020B0604020202020204" pitchFamily="34" charset="0"/>
                  <a:ea typeface="Arial" panose="020B0604020202020204" pitchFamily="34" charset="0"/>
                </a:endParaRPr>
              </a:p>
            </p:txBody>
          </p:sp>
          <p:sp>
            <p:nvSpPr>
              <p:cNvPr id="5" name="箭头: V 形 4"/>
              <p:cNvSpPr/>
              <p:nvPr/>
            </p:nvSpPr>
            <p:spPr>
              <a:xfrm>
                <a:off x="5923722" y="3061252"/>
                <a:ext cx="705678" cy="705678"/>
              </a:xfrm>
              <a:prstGeom prst="chevron">
                <a:avLst>
                  <a:gd name="adj" fmla="val 78169"/>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95000"/>
                      <a:lumOff val="5000"/>
                    </a:schemeClr>
                  </a:solidFill>
                  <a:latin typeface="Arial" panose="020B0604020202020204" pitchFamily="34" charset="0"/>
                  <a:ea typeface="Arial" panose="020B0604020202020204" pitchFamily="34" charset="0"/>
                </a:endParaRPr>
              </a:p>
            </p:txBody>
          </p:sp>
        </p:grpSp>
        <p:sp>
          <p:nvSpPr>
            <p:cNvPr id="11" name="矩形: 圆角 10"/>
            <p:cNvSpPr/>
            <p:nvPr/>
          </p:nvSpPr>
          <p:spPr>
            <a:xfrm rot="2700000">
              <a:off x="1987828" y="1437399"/>
              <a:ext cx="1649896" cy="1649896"/>
            </a:xfrm>
            <a:prstGeom prst="round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12" name="矩形: 圆角 11"/>
            <p:cNvSpPr/>
            <p:nvPr/>
          </p:nvSpPr>
          <p:spPr>
            <a:xfrm rot="2700000">
              <a:off x="721784" y="2718913"/>
              <a:ext cx="1649896" cy="1649896"/>
            </a:xfrm>
            <a:prstGeom prst="round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13" name="矩形: 圆角 12"/>
            <p:cNvSpPr/>
            <p:nvPr/>
          </p:nvSpPr>
          <p:spPr>
            <a:xfrm rot="2700000">
              <a:off x="2003934" y="3970611"/>
              <a:ext cx="1649896" cy="1649896"/>
            </a:xfrm>
            <a:prstGeom prst="round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14" name="矩形: 圆角 13"/>
            <p:cNvSpPr/>
            <p:nvPr/>
          </p:nvSpPr>
          <p:spPr>
            <a:xfrm rot="2700000">
              <a:off x="3247250" y="2704006"/>
              <a:ext cx="1649896" cy="1649896"/>
            </a:xfrm>
            <a:prstGeom prst="round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grpSp>
      <p:sp>
        <p:nvSpPr>
          <p:cNvPr id="6" name="Text Box 5"/>
          <p:cNvSpPr txBox="1"/>
          <p:nvPr/>
        </p:nvSpPr>
        <p:spPr>
          <a:xfrm>
            <a:off x="1449705" y="3114040"/>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A</a:t>
            </a:r>
          </a:p>
        </p:txBody>
      </p:sp>
      <p:sp>
        <p:nvSpPr>
          <p:cNvPr id="8" name="Text Box 7"/>
          <p:cNvSpPr txBox="1"/>
          <p:nvPr/>
        </p:nvSpPr>
        <p:spPr>
          <a:xfrm>
            <a:off x="2558415" y="2005330"/>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L</a:t>
            </a:r>
          </a:p>
        </p:txBody>
      </p:sp>
      <p:sp>
        <p:nvSpPr>
          <p:cNvPr id="9" name="Text Box 8"/>
          <p:cNvSpPr txBox="1"/>
          <p:nvPr/>
        </p:nvSpPr>
        <p:spPr>
          <a:xfrm>
            <a:off x="3661410" y="3088640"/>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M</a:t>
            </a:r>
          </a:p>
        </p:txBody>
      </p:sp>
      <p:sp>
        <p:nvSpPr>
          <p:cNvPr id="10" name="Text Box 9"/>
          <p:cNvSpPr txBox="1"/>
          <p:nvPr/>
        </p:nvSpPr>
        <p:spPr>
          <a:xfrm>
            <a:off x="2558415" y="4223385"/>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A</a:t>
            </a:r>
          </a:p>
        </p:txBody>
      </p:sp>
      <p:sp>
        <p:nvSpPr>
          <p:cNvPr id="29" name="Text Box 28"/>
          <p:cNvSpPr txBox="1"/>
          <p:nvPr/>
        </p:nvSpPr>
        <p:spPr>
          <a:xfrm>
            <a:off x="2103755" y="3114675"/>
            <a:ext cx="1560830" cy="829945"/>
          </a:xfrm>
          <a:prstGeom prst="rect">
            <a:avLst/>
          </a:prstGeom>
          <a:noFill/>
        </p:spPr>
        <p:txBody>
          <a:bodyPr wrap="square" rtlCol="0">
            <a:spAutoFit/>
          </a:bodyPr>
          <a:lstStyle/>
          <a:p>
            <a:pPr algn="ctr"/>
            <a:r>
              <a:rPr lang="sr-Latn-RS" altLang="en-US" sz="4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cs typeface="Arial" panose="020B0604020202020204" pitchFamily="34" charset="0"/>
              </a:rPr>
              <a:t>ATA</a:t>
            </a:r>
          </a:p>
        </p:txBody>
      </p:sp>
      <p:sp>
        <p:nvSpPr>
          <p:cNvPr id="30" name="Text Box 29"/>
          <p:cNvSpPr txBox="1"/>
          <p:nvPr/>
        </p:nvSpPr>
        <p:spPr>
          <a:xfrm>
            <a:off x="727710" y="5834380"/>
            <a:ext cx="4300220" cy="829945"/>
          </a:xfrm>
          <a:prstGeom prst="rect">
            <a:avLst/>
          </a:prstGeom>
          <a:noFill/>
        </p:spPr>
        <p:txBody>
          <a:bodyPr wrap="square" rtlCol="0">
            <a:spAutoFit/>
          </a:bodyPr>
          <a:lstStyle/>
          <a:p>
            <a:pPr algn="ctr"/>
            <a:r>
              <a:rPr lang="sr-Latn-RS"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1978</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1" y="-7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nvGrpSpPr>
          <p:cNvPr id="17" name="组合 16"/>
          <p:cNvGrpSpPr/>
          <p:nvPr/>
        </p:nvGrpSpPr>
        <p:grpSpPr>
          <a:xfrm>
            <a:off x="6956565" y="883976"/>
            <a:ext cx="4026353" cy="2147660"/>
            <a:chOff x="1404493" y="2262425"/>
            <a:chExt cx="4026353" cy="2147660"/>
          </a:xfrm>
        </p:grpSpPr>
        <p:sp>
          <p:nvSpPr>
            <p:cNvPr id="18" name="矩形 28"/>
            <p:cNvSpPr/>
            <p:nvPr/>
          </p:nvSpPr>
          <p:spPr>
            <a:xfrm>
              <a:off x="1404494" y="2581058"/>
              <a:ext cx="4026352" cy="1829027"/>
            </a:xfrm>
            <a:prstGeom prst="rect">
              <a:avLst/>
            </a:prstGeom>
            <a:noFill/>
            <a:ln w="9525">
              <a:noFill/>
            </a:ln>
          </p:spPr>
          <p:txBody>
            <a:bodyPr wrap="square" lIns="0" tIns="0" rIns="0" bIns="0" anchor="t">
              <a:spAutoFit/>
            </a:bodyPr>
            <a:lstStyle/>
            <a:p>
              <a:pPr algn="just" defTabSz="1216025">
                <a:lnSpc>
                  <a:spcPct val="120000"/>
                </a:lnSpc>
                <a:spcBef>
                  <a:spcPct val="20000"/>
                </a:spcBef>
              </a:pPr>
              <a:endPar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the end of the conference, the "Alma-Ata Declaration on Primary Health Care" was adopted. This declaration became a foundational document in the field of global health care, emphasizing the importance of primary health care as the basis for sustainable development of health systems</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19" name="天启设计模板，盗取必究"/>
            <p:cNvSpPr txBox="1"/>
            <p:nvPr/>
          </p:nvSpPr>
          <p:spPr>
            <a:xfrm>
              <a:off x="1404493" y="2262425"/>
              <a:ext cx="2059940" cy="245745"/>
            </a:xfrm>
            <a:prstGeom prst="rect">
              <a:avLst/>
            </a:prstGeom>
            <a:noFill/>
            <a:ln w="9525">
              <a:noFill/>
            </a:ln>
          </p:spPr>
          <p:txBody>
            <a:bodyPr wrap="square" lIns="0" tIns="0" rIns="0" bIns="0" anchor="t">
              <a:spAutoFit/>
            </a:bodyPr>
            <a:lstStyle/>
            <a:p>
              <a:pPr defTabSz="1216025">
                <a:spcBef>
                  <a:spcPct val="20000"/>
                </a:spcBef>
              </a:pPr>
              <a:r>
                <a:rPr lang="sr-Latn-RS" altLang="zh-CN"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Alma-Ata Declaration </a:t>
              </a:r>
            </a:p>
          </p:txBody>
        </p:sp>
      </p:grpSp>
      <p:sp>
        <p:nvSpPr>
          <p:cNvPr id="21" name="矩形 28"/>
          <p:cNvSpPr/>
          <p:nvPr/>
        </p:nvSpPr>
        <p:spPr>
          <a:xfrm>
            <a:off x="6956383" y="3319145"/>
            <a:ext cx="4026535" cy="1808480"/>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Alma-Ata Conference has had a lasting impact on international efforts to improve health care and achieve health for all. Its philosophy and principles continue to serve as the foundation for the development of policies and initiatives that aim to provide quality and comprehensive health care for all individuals worldwide</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24" name="文本框 3"/>
          <p:cNvSpPr txBox="1"/>
          <p:nvPr/>
        </p:nvSpPr>
        <p:spPr>
          <a:xfrm>
            <a:off x="1211580" y="221615"/>
            <a:ext cx="4338955" cy="829945"/>
          </a:xfrm>
          <a:prstGeom prst="rect">
            <a:avLst/>
          </a:prstGeom>
          <a:noFill/>
          <a:ln w="9525">
            <a:noFill/>
          </a:ln>
        </p:spPr>
        <p:txBody>
          <a:bodyPr wrap="square" anchor="t">
            <a:spAutoFit/>
          </a:bodyPr>
          <a:lstStyle/>
          <a:p>
            <a:pPr algn="ctr"/>
            <a:r>
              <a:rPr lang="zh-CN" altLang="en-US" sz="2400" b="1" dirty="0">
                <a:solidFill>
                  <a:schemeClr val="tx1">
                    <a:lumMod val="65000"/>
                    <a:lumOff val="35000"/>
                  </a:schemeClr>
                </a:solidFill>
                <a:latin typeface="Arial" panose="020B0604020202020204" pitchFamily="34" charset="0"/>
                <a:ea typeface="Arial" panose="020B0604020202020204" pitchFamily="34" charset="0"/>
              </a:rPr>
              <a:t>Alma-Ata Conference on Primary Health Care</a:t>
            </a:r>
            <a:r>
              <a:rPr lang="sr-Latn-RS" altLang="zh-CN" sz="2400" b="1" dirty="0">
                <a:solidFill>
                  <a:schemeClr val="tx1">
                    <a:lumMod val="65000"/>
                    <a:lumOff val="35000"/>
                  </a:schemeClr>
                </a:solidFill>
                <a:latin typeface="Arial" panose="020B0604020202020204" pitchFamily="34" charset="0"/>
                <a:ea typeface="Arial" panose="020B0604020202020204" pitchFamily="34" charset="0"/>
              </a:rPr>
              <a:t> </a:t>
            </a:r>
          </a:p>
        </p:txBody>
      </p:sp>
      <p:grpSp>
        <p:nvGrpSpPr>
          <p:cNvPr id="2" name="组合 1"/>
          <p:cNvGrpSpPr/>
          <p:nvPr/>
        </p:nvGrpSpPr>
        <p:grpSpPr>
          <a:xfrm>
            <a:off x="1046668" y="1697291"/>
            <a:ext cx="4579432" cy="3663324"/>
            <a:chOff x="721784" y="1437399"/>
            <a:chExt cx="5229200" cy="4183108"/>
          </a:xfrm>
        </p:grpSpPr>
        <p:grpSp>
          <p:nvGrpSpPr>
            <p:cNvPr id="3" name="组合 2"/>
            <p:cNvGrpSpPr/>
            <p:nvPr/>
          </p:nvGrpSpPr>
          <p:grpSpPr>
            <a:xfrm>
              <a:off x="5046523" y="2937398"/>
              <a:ext cx="904461" cy="1125330"/>
              <a:chOff x="5724939" y="3061252"/>
              <a:chExt cx="904461" cy="705678"/>
            </a:xfrm>
            <a:solidFill>
              <a:schemeClr val="bg1">
                <a:lumMod val="85000"/>
              </a:schemeClr>
            </a:solidFill>
            <a:effectLst>
              <a:outerShdw dist="50800" sx="1000" sy="1000" algn="ctr" rotWithShape="0">
                <a:srgbClr val="000000"/>
              </a:outerShdw>
            </a:effectLst>
          </p:grpSpPr>
          <p:sp>
            <p:nvSpPr>
              <p:cNvPr id="4" name="箭头: V 形 3"/>
              <p:cNvSpPr/>
              <p:nvPr/>
            </p:nvSpPr>
            <p:spPr>
              <a:xfrm>
                <a:off x="5724939" y="3061252"/>
                <a:ext cx="705678" cy="705678"/>
              </a:xfrm>
              <a:prstGeom prst="chevron">
                <a:avLst>
                  <a:gd name="adj" fmla="val 78169"/>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95000"/>
                      <a:lumOff val="5000"/>
                    </a:schemeClr>
                  </a:solidFill>
                  <a:latin typeface="Arial" panose="020B0604020202020204" pitchFamily="34" charset="0"/>
                  <a:ea typeface="Arial" panose="020B0604020202020204" pitchFamily="34" charset="0"/>
                </a:endParaRPr>
              </a:p>
            </p:txBody>
          </p:sp>
          <p:sp>
            <p:nvSpPr>
              <p:cNvPr id="5" name="箭头: V 形 4"/>
              <p:cNvSpPr/>
              <p:nvPr/>
            </p:nvSpPr>
            <p:spPr>
              <a:xfrm>
                <a:off x="5923722" y="3061252"/>
                <a:ext cx="705678" cy="705678"/>
              </a:xfrm>
              <a:prstGeom prst="chevron">
                <a:avLst>
                  <a:gd name="adj" fmla="val 78169"/>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95000"/>
                      <a:lumOff val="5000"/>
                    </a:schemeClr>
                  </a:solidFill>
                  <a:latin typeface="Arial" panose="020B0604020202020204" pitchFamily="34" charset="0"/>
                  <a:ea typeface="Arial" panose="020B0604020202020204" pitchFamily="34" charset="0"/>
                </a:endParaRPr>
              </a:p>
            </p:txBody>
          </p:sp>
        </p:grpSp>
        <p:sp>
          <p:nvSpPr>
            <p:cNvPr id="11" name="矩形: 圆角 10"/>
            <p:cNvSpPr/>
            <p:nvPr/>
          </p:nvSpPr>
          <p:spPr>
            <a:xfrm rot="2700000">
              <a:off x="1987828" y="1437399"/>
              <a:ext cx="1649896" cy="1649896"/>
            </a:xfrm>
            <a:prstGeom prst="round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12" name="矩形: 圆角 11"/>
            <p:cNvSpPr/>
            <p:nvPr/>
          </p:nvSpPr>
          <p:spPr>
            <a:xfrm rot="2700000">
              <a:off x="721784" y="2718913"/>
              <a:ext cx="1649896" cy="1649896"/>
            </a:xfrm>
            <a:prstGeom prst="round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13" name="矩形: 圆角 12"/>
            <p:cNvSpPr/>
            <p:nvPr/>
          </p:nvSpPr>
          <p:spPr>
            <a:xfrm rot="2700000">
              <a:off x="2003934" y="3970611"/>
              <a:ext cx="1649896" cy="1649896"/>
            </a:xfrm>
            <a:prstGeom prst="round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14" name="矩形: 圆角 13"/>
            <p:cNvSpPr/>
            <p:nvPr/>
          </p:nvSpPr>
          <p:spPr>
            <a:xfrm rot="2700000">
              <a:off x="3247250" y="2704006"/>
              <a:ext cx="1649896" cy="1649896"/>
            </a:xfrm>
            <a:prstGeom prst="round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grpSp>
      <p:sp>
        <p:nvSpPr>
          <p:cNvPr id="6" name="Text Box 5"/>
          <p:cNvSpPr txBox="1"/>
          <p:nvPr/>
        </p:nvSpPr>
        <p:spPr>
          <a:xfrm>
            <a:off x="1449705" y="3114040"/>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A</a:t>
            </a:r>
          </a:p>
        </p:txBody>
      </p:sp>
      <p:sp>
        <p:nvSpPr>
          <p:cNvPr id="8" name="Text Box 7"/>
          <p:cNvSpPr txBox="1"/>
          <p:nvPr/>
        </p:nvSpPr>
        <p:spPr>
          <a:xfrm>
            <a:off x="2558415" y="2005330"/>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L</a:t>
            </a:r>
          </a:p>
        </p:txBody>
      </p:sp>
      <p:sp>
        <p:nvSpPr>
          <p:cNvPr id="9" name="Text Box 8"/>
          <p:cNvSpPr txBox="1"/>
          <p:nvPr/>
        </p:nvSpPr>
        <p:spPr>
          <a:xfrm>
            <a:off x="3661410" y="3088640"/>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M</a:t>
            </a:r>
          </a:p>
        </p:txBody>
      </p:sp>
      <p:sp>
        <p:nvSpPr>
          <p:cNvPr id="10" name="Text Box 9"/>
          <p:cNvSpPr txBox="1"/>
          <p:nvPr/>
        </p:nvSpPr>
        <p:spPr>
          <a:xfrm>
            <a:off x="2558415" y="4223385"/>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A</a:t>
            </a:r>
          </a:p>
        </p:txBody>
      </p:sp>
      <p:sp>
        <p:nvSpPr>
          <p:cNvPr id="29" name="Text Box 28"/>
          <p:cNvSpPr txBox="1"/>
          <p:nvPr/>
        </p:nvSpPr>
        <p:spPr>
          <a:xfrm>
            <a:off x="2103755" y="3114675"/>
            <a:ext cx="1560830" cy="829945"/>
          </a:xfrm>
          <a:prstGeom prst="rect">
            <a:avLst/>
          </a:prstGeom>
          <a:noFill/>
        </p:spPr>
        <p:txBody>
          <a:bodyPr wrap="square" rtlCol="0">
            <a:spAutoFit/>
          </a:bodyPr>
          <a:lstStyle/>
          <a:p>
            <a:pPr algn="ctr"/>
            <a:r>
              <a:rPr lang="sr-Latn-RS" altLang="en-US" sz="4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cs typeface="Arial" panose="020B0604020202020204" pitchFamily="34" charset="0"/>
              </a:rPr>
              <a:t>ATA</a:t>
            </a:r>
          </a:p>
        </p:txBody>
      </p:sp>
      <p:sp>
        <p:nvSpPr>
          <p:cNvPr id="30" name="Text Box 29"/>
          <p:cNvSpPr txBox="1"/>
          <p:nvPr/>
        </p:nvSpPr>
        <p:spPr>
          <a:xfrm>
            <a:off x="727710" y="5834380"/>
            <a:ext cx="4300220" cy="829945"/>
          </a:xfrm>
          <a:prstGeom prst="rect">
            <a:avLst/>
          </a:prstGeom>
          <a:noFill/>
        </p:spPr>
        <p:txBody>
          <a:bodyPr wrap="square" rtlCol="0">
            <a:spAutoFit/>
          </a:bodyPr>
          <a:lstStyle/>
          <a:p>
            <a:pPr algn="ctr"/>
            <a:r>
              <a:rPr lang="sr-Latn-RS"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1978</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5725490" y="370510"/>
            <a:ext cx="6858000" cy="6116980"/>
          </a:xfrm>
          <a:prstGeom prst="rect">
            <a:avLst/>
          </a:prstGeom>
        </p:spPr>
      </p:pic>
      <p:sp>
        <p:nvSpPr>
          <p:cNvPr id="16" name="矩形 15"/>
          <p:cNvSpPr/>
          <p:nvPr/>
        </p:nvSpPr>
        <p:spPr>
          <a:xfrm>
            <a:off x="-1" y="-70"/>
            <a:ext cx="12192001"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nvGrpSpPr>
          <p:cNvPr id="17" name="组合 16"/>
          <p:cNvGrpSpPr/>
          <p:nvPr/>
        </p:nvGrpSpPr>
        <p:grpSpPr>
          <a:xfrm>
            <a:off x="6268720" y="1751307"/>
            <a:ext cx="5366525" cy="3302079"/>
            <a:chOff x="716648" y="2424906"/>
            <a:chExt cx="5366525" cy="3302079"/>
          </a:xfrm>
        </p:grpSpPr>
        <p:sp>
          <p:nvSpPr>
            <p:cNvPr id="18" name="矩形 28"/>
            <p:cNvSpPr/>
            <p:nvPr/>
          </p:nvSpPr>
          <p:spPr>
            <a:xfrm>
              <a:off x="1417828" y="2799000"/>
              <a:ext cx="4665345" cy="292798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the Alma-Ata Conference on Primary Health Care, held from September 6 to 12, 1978, approximately 134 member states of the World Health Organization (WHO) and around 67 international non-governmental organizations participated, along with representatives from UNICEF, the World Bank, and other relevant agencies and bodies.</a:t>
              </a:r>
            </a:p>
            <a:p>
              <a:pPr algn="just" defTabSz="1216025">
                <a:lnSpc>
                  <a:spcPct val="120000"/>
                </a:lnSpc>
                <a:spcBef>
                  <a:spcPct val="20000"/>
                </a:spcBef>
              </a:pP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impact of this conference was significant and enduring. The Alma-Ata Conference and the adopted Alma-Ata Declaration marked a turning point in the understanding and promotion of health care on a global scale</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19" name="天启设计模板，盗取必究"/>
            <p:cNvSpPr txBox="1"/>
            <p:nvPr/>
          </p:nvSpPr>
          <p:spPr>
            <a:xfrm>
              <a:off x="716648" y="2424906"/>
              <a:ext cx="2239785" cy="245745"/>
            </a:xfrm>
            <a:prstGeom prst="rect">
              <a:avLst/>
            </a:prstGeom>
            <a:noFill/>
            <a:ln w="9525">
              <a:noFill/>
            </a:ln>
          </p:spPr>
          <p:txBody>
            <a:bodyPr wrap="square" lIns="0" tIns="0" rIns="0" bIns="0" anchor="t">
              <a:spAutoFit/>
            </a:bodyPr>
            <a:lstStyle/>
            <a:p>
              <a:pPr algn="ctr" defTabSz="1216025">
                <a:spcBef>
                  <a:spcPct val="20000"/>
                </a:spcBef>
              </a:pPr>
              <a:r>
                <a:rPr lang="sr-Latn-RS" altLang="zh-CN"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Alma-Ata</a:t>
              </a:r>
            </a:p>
          </p:txBody>
        </p:sp>
      </p:grpSp>
      <p:sp>
        <p:nvSpPr>
          <p:cNvPr id="24" name="文本框 3"/>
          <p:cNvSpPr txBox="1"/>
          <p:nvPr/>
        </p:nvSpPr>
        <p:spPr>
          <a:xfrm>
            <a:off x="1211580" y="221615"/>
            <a:ext cx="4338955" cy="829945"/>
          </a:xfrm>
          <a:prstGeom prst="rect">
            <a:avLst/>
          </a:prstGeom>
          <a:noFill/>
          <a:ln w="9525">
            <a:noFill/>
          </a:ln>
        </p:spPr>
        <p:txBody>
          <a:bodyPr wrap="square" anchor="t">
            <a:spAutoFit/>
          </a:bodyPr>
          <a:lstStyle/>
          <a:p>
            <a:pPr algn="ctr"/>
            <a:r>
              <a:rPr lang="zh-CN" altLang="en-US" sz="2400" b="1" dirty="0">
                <a:solidFill>
                  <a:schemeClr val="tx1">
                    <a:lumMod val="65000"/>
                    <a:lumOff val="35000"/>
                  </a:schemeClr>
                </a:solidFill>
                <a:latin typeface="Arial" panose="020B0604020202020204" pitchFamily="34" charset="0"/>
                <a:ea typeface="Arial" panose="020B0604020202020204" pitchFamily="34" charset="0"/>
              </a:rPr>
              <a:t>Alma-Ata Conference on Primary Health Care</a:t>
            </a:r>
            <a:r>
              <a:rPr lang="sr-Latn-RS" altLang="zh-CN" sz="2400" b="1" dirty="0">
                <a:solidFill>
                  <a:schemeClr val="tx1">
                    <a:lumMod val="65000"/>
                    <a:lumOff val="35000"/>
                  </a:schemeClr>
                </a:solidFill>
                <a:latin typeface="Arial" panose="020B0604020202020204" pitchFamily="34" charset="0"/>
                <a:ea typeface="Arial" panose="020B0604020202020204" pitchFamily="34" charset="0"/>
              </a:rPr>
              <a:t> </a:t>
            </a:r>
          </a:p>
        </p:txBody>
      </p:sp>
      <p:grpSp>
        <p:nvGrpSpPr>
          <p:cNvPr id="2" name="组合 1"/>
          <p:cNvGrpSpPr/>
          <p:nvPr/>
        </p:nvGrpSpPr>
        <p:grpSpPr>
          <a:xfrm>
            <a:off x="1046668" y="1697291"/>
            <a:ext cx="4579432" cy="3663324"/>
            <a:chOff x="721784" y="1437399"/>
            <a:chExt cx="5229200" cy="4183108"/>
          </a:xfrm>
        </p:grpSpPr>
        <p:grpSp>
          <p:nvGrpSpPr>
            <p:cNvPr id="3" name="组合 2"/>
            <p:cNvGrpSpPr/>
            <p:nvPr/>
          </p:nvGrpSpPr>
          <p:grpSpPr>
            <a:xfrm>
              <a:off x="5046523" y="2937398"/>
              <a:ext cx="904461" cy="1125330"/>
              <a:chOff x="5724939" y="3061252"/>
              <a:chExt cx="904461" cy="705678"/>
            </a:xfrm>
            <a:solidFill>
              <a:schemeClr val="bg1">
                <a:lumMod val="85000"/>
              </a:schemeClr>
            </a:solidFill>
            <a:effectLst>
              <a:outerShdw dist="50800" sx="1000" sy="1000" algn="ctr" rotWithShape="0">
                <a:srgbClr val="000000"/>
              </a:outerShdw>
            </a:effectLst>
          </p:grpSpPr>
          <p:sp>
            <p:nvSpPr>
              <p:cNvPr id="4" name="箭头: V 形 3"/>
              <p:cNvSpPr/>
              <p:nvPr/>
            </p:nvSpPr>
            <p:spPr>
              <a:xfrm>
                <a:off x="5724939" y="3061252"/>
                <a:ext cx="705678" cy="705678"/>
              </a:xfrm>
              <a:prstGeom prst="chevron">
                <a:avLst>
                  <a:gd name="adj" fmla="val 78169"/>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95000"/>
                      <a:lumOff val="5000"/>
                    </a:schemeClr>
                  </a:solidFill>
                  <a:latin typeface="Arial" panose="020B0604020202020204" pitchFamily="34" charset="0"/>
                  <a:ea typeface="Arial" panose="020B0604020202020204" pitchFamily="34" charset="0"/>
                </a:endParaRPr>
              </a:p>
            </p:txBody>
          </p:sp>
          <p:sp>
            <p:nvSpPr>
              <p:cNvPr id="5" name="箭头: V 形 4"/>
              <p:cNvSpPr/>
              <p:nvPr/>
            </p:nvSpPr>
            <p:spPr>
              <a:xfrm>
                <a:off x="5923722" y="3061252"/>
                <a:ext cx="705678" cy="705678"/>
              </a:xfrm>
              <a:prstGeom prst="chevron">
                <a:avLst>
                  <a:gd name="adj" fmla="val 78169"/>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95000"/>
                      <a:lumOff val="5000"/>
                    </a:schemeClr>
                  </a:solidFill>
                  <a:latin typeface="Arial" panose="020B0604020202020204" pitchFamily="34" charset="0"/>
                  <a:ea typeface="Arial" panose="020B0604020202020204" pitchFamily="34" charset="0"/>
                </a:endParaRPr>
              </a:p>
            </p:txBody>
          </p:sp>
        </p:grpSp>
        <p:sp>
          <p:nvSpPr>
            <p:cNvPr id="11" name="矩形: 圆角 10"/>
            <p:cNvSpPr/>
            <p:nvPr/>
          </p:nvSpPr>
          <p:spPr>
            <a:xfrm rot="2700000">
              <a:off x="1987828" y="1437399"/>
              <a:ext cx="1649896" cy="1649896"/>
            </a:xfrm>
            <a:prstGeom prst="round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12" name="矩形: 圆角 11"/>
            <p:cNvSpPr/>
            <p:nvPr/>
          </p:nvSpPr>
          <p:spPr>
            <a:xfrm rot="2700000">
              <a:off x="721784" y="2718913"/>
              <a:ext cx="1649896" cy="1649896"/>
            </a:xfrm>
            <a:prstGeom prst="round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13" name="矩形: 圆角 12"/>
            <p:cNvSpPr/>
            <p:nvPr/>
          </p:nvSpPr>
          <p:spPr>
            <a:xfrm rot="2700000">
              <a:off x="2003934" y="3970611"/>
              <a:ext cx="1649896" cy="1649896"/>
            </a:xfrm>
            <a:prstGeom prst="round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14" name="矩形: 圆角 13"/>
            <p:cNvSpPr/>
            <p:nvPr/>
          </p:nvSpPr>
          <p:spPr>
            <a:xfrm rot="2700000">
              <a:off x="3247250" y="2704006"/>
              <a:ext cx="1649896" cy="1649896"/>
            </a:xfrm>
            <a:prstGeom prst="round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grpSp>
      <p:sp>
        <p:nvSpPr>
          <p:cNvPr id="6" name="Text Box 5"/>
          <p:cNvSpPr txBox="1"/>
          <p:nvPr/>
        </p:nvSpPr>
        <p:spPr>
          <a:xfrm>
            <a:off x="1449705" y="3114040"/>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A</a:t>
            </a:r>
          </a:p>
        </p:txBody>
      </p:sp>
      <p:sp>
        <p:nvSpPr>
          <p:cNvPr id="8" name="Text Box 7"/>
          <p:cNvSpPr txBox="1"/>
          <p:nvPr/>
        </p:nvSpPr>
        <p:spPr>
          <a:xfrm>
            <a:off x="2558415" y="2005330"/>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L</a:t>
            </a:r>
          </a:p>
        </p:txBody>
      </p:sp>
      <p:sp>
        <p:nvSpPr>
          <p:cNvPr id="9" name="Text Box 8"/>
          <p:cNvSpPr txBox="1"/>
          <p:nvPr/>
        </p:nvSpPr>
        <p:spPr>
          <a:xfrm>
            <a:off x="3661410" y="3088640"/>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M</a:t>
            </a:r>
          </a:p>
        </p:txBody>
      </p:sp>
      <p:sp>
        <p:nvSpPr>
          <p:cNvPr id="10" name="Text Box 9"/>
          <p:cNvSpPr txBox="1"/>
          <p:nvPr/>
        </p:nvSpPr>
        <p:spPr>
          <a:xfrm>
            <a:off x="2558415" y="4223385"/>
            <a:ext cx="638810" cy="829945"/>
          </a:xfrm>
          <a:prstGeom prst="rect">
            <a:avLst/>
          </a:prstGeom>
          <a:noFill/>
        </p:spPr>
        <p:txBody>
          <a:bodyPr wrap="square" rtlCol="0">
            <a:spAutoFit/>
            <a:scene3d>
              <a:camera prst="orthographicFront"/>
              <a:lightRig rig="threePt" dir="t"/>
            </a:scene3d>
          </a:bodyPr>
          <a:lstStyle/>
          <a:p>
            <a:pPr algn="ctr"/>
            <a:r>
              <a:rPr lang="sr-Latn-RS" altLang="en-US" sz="48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cs typeface="Arial" panose="020B0604020202020204" pitchFamily="34" charset="0"/>
              </a:rPr>
              <a:t>A</a:t>
            </a:r>
          </a:p>
        </p:txBody>
      </p:sp>
      <p:sp>
        <p:nvSpPr>
          <p:cNvPr id="29" name="Text Box 28"/>
          <p:cNvSpPr txBox="1"/>
          <p:nvPr/>
        </p:nvSpPr>
        <p:spPr>
          <a:xfrm>
            <a:off x="2103755" y="3114675"/>
            <a:ext cx="1560830" cy="829945"/>
          </a:xfrm>
          <a:prstGeom prst="rect">
            <a:avLst/>
          </a:prstGeom>
          <a:noFill/>
        </p:spPr>
        <p:txBody>
          <a:bodyPr wrap="square" rtlCol="0">
            <a:spAutoFit/>
          </a:bodyPr>
          <a:lstStyle/>
          <a:p>
            <a:pPr algn="ctr"/>
            <a:r>
              <a:rPr lang="sr-Latn-RS" altLang="en-US" sz="4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cs typeface="Arial" panose="020B0604020202020204" pitchFamily="34" charset="0"/>
              </a:rPr>
              <a:t>ATA</a:t>
            </a:r>
          </a:p>
        </p:txBody>
      </p:sp>
      <p:sp>
        <p:nvSpPr>
          <p:cNvPr id="30" name="Text Box 29"/>
          <p:cNvSpPr txBox="1"/>
          <p:nvPr/>
        </p:nvSpPr>
        <p:spPr>
          <a:xfrm>
            <a:off x="727710" y="5834380"/>
            <a:ext cx="4300220" cy="829945"/>
          </a:xfrm>
          <a:prstGeom prst="rect">
            <a:avLst/>
          </a:prstGeom>
          <a:noFill/>
        </p:spPr>
        <p:txBody>
          <a:bodyPr wrap="square" rtlCol="0">
            <a:spAutoFit/>
          </a:bodyPr>
          <a:lstStyle/>
          <a:p>
            <a:pPr algn="ctr"/>
            <a:r>
              <a:rPr lang="sr-Latn-RS"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1978</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 y="-3880"/>
            <a:ext cx="12192001" cy="6858000"/>
            <a:chOff x="-1" y="-3880"/>
            <a:chExt cx="12192001" cy="685800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24" name="图片 23"/>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25" name="矩形 24"/>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26" name="文本框 3"/>
          <p:cNvSpPr txBox="1"/>
          <p:nvPr/>
        </p:nvSpPr>
        <p:spPr>
          <a:xfrm>
            <a:off x="3470075" y="494736"/>
            <a:ext cx="5414645" cy="954107"/>
          </a:xfrm>
          <a:prstGeom prst="rect">
            <a:avLst/>
          </a:prstGeom>
          <a:noFill/>
          <a:ln w="9525">
            <a:noFill/>
          </a:ln>
        </p:spPr>
        <p:txBody>
          <a:bodyPr wrap="square" anchor="t">
            <a:spAutoFit/>
          </a:bodyPr>
          <a:lstStyle/>
          <a:p>
            <a:pPr algn="ctr"/>
            <a:r>
              <a:rPr lang="zh-CN" altLang="en-US" sz="2800" b="1" dirty="0">
                <a:solidFill>
                  <a:schemeClr val="tx1">
                    <a:lumMod val="65000"/>
                    <a:lumOff val="35000"/>
                  </a:schemeClr>
                </a:solidFill>
                <a:latin typeface="Arial" panose="020B0604020202020204" pitchFamily="34" charset="0"/>
                <a:ea typeface="Arial" panose="020B0604020202020204" pitchFamily="34" charset="0"/>
              </a:rPr>
              <a:t>Ottawa Charter for Health Promotion</a:t>
            </a:r>
          </a:p>
        </p:txBody>
      </p:sp>
      <p:grpSp>
        <p:nvGrpSpPr>
          <p:cNvPr id="2" name="组合 1"/>
          <p:cNvGrpSpPr/>
          <p:nvPr/>
        </p:nvGrpSpPr>
        <p:grpSpPr>
          <a:xfrm>
            <a:off x="4531581" y="2113061"/>
            <a:ext cx="3304246" cy="3136554"/>
            <a:chOff x="3942520" y="1250764"/>
            <a:chExt cx="4326832" cy="4356473"/>
          </a:xfrm>
        </p:grpSpPr>
        <p:grpSp>
          <p:nvGrpSpPr>
            <p:cNvPr id="4" name="组合 3"/>
            <p:cNvGrpSpPr/>
            <p:nvPr/>
          </p:nvGrpSpPr>
          <p:grpSpPr>
            <a:xfrm>
              <a:off x="3942520" y="1250764"/>
              <a:ext cx="4326832" cy="4356473"/>
              <a:chOff x="5592450" y="1461051"/>
              <a:chExt cx="2389740" cy="2406110"/>
            </a:xfrm>
            <a:solidFill>
              <a:srgbClr val="4A2814"/>
            </a:solidFill>
          </p:grpSpPr>
          <p:sp>
            <p:nvSpPr>
              <p:cNvPr id="5" name="任意多边形: 形状 4"/>
              <p:cNvSpPr/>
              <p:nvPr/>
            </p:nvSpPr>
            <p:spPr>
              <a:xfrm>
                <a:off x="6096000" y="1461051"/>
                <a:ext cx="1638346" cy="1257312"/>
              </a:xfrm>
              <a:custGeom>
                <a:avLst/>
                <a:gdLst>
                  <a:gd name="connsiteX0" fmla="*/ 710650 w 1638346"/>
                  <a:gd name="connsiteY0" fmla="*/ 0 h 1257312"/>
                  <a:gd name="connsiteX1" fmla="*/ 1581141 w 1638346"/>
                  <a:gd name="connsiteY1" fmla="*/ 410521 h 1257312"/>
                  <a:gd name="connsiteX2" fmla="*/ 1638346 w 1638346"/>
                  <a:gd name="connsiteY2" fmla="*/ 487019 h 1257312"/>
                  <a:gd name="connsiteX3" fmla="*/ 770293 w 1638346"/>
                  <a:gd name="connsiteY3" fmla="*/ 487019 h 1257312"/>
                  <a:gd name="connsiteX4" fmla="*/ 0 w 1638346"/>
                  <a:gd name="connsiteY4" fmla="*/ 1257312 h 1257312"/>
                  <a:gd name="connsiteX5" fmla="*/ 0 w 1638346"/>
                  <a:gd name="connsiteY5" fmla="*/ 252426 h 1257312"/>
                  <a:gd name="connsiteX6" fmla="*/ 79923 w 1638346"/>
                  <a:gd name="connsiteY6" fmla="*/ 192660 h 1257312"/>
                  <a:gd name="connsiteX7" fmla="*/ 710650 w 1638346"/>
                  <a:gd name="connsiteY7" fmla="*/ 0 h 125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8346" h="1257312">
                    <a:moveTo>
                      <a:pt x="710650" y="0"/>
                    </a:moveTo>
                    <a:cubicBezTo>
                      <a:pt x="1061103" y="0"/>
                      <a:pt x="1374232" y="159805"/>
                      <a:pt x="1581141" y="410521"/>
                    </a:cubicBezTo>
                    <a:lnTo>
                      <a:pt x="1638346" y="487019"/>
                    </a:lnTo>
                    <a:lnTo>
                      <a:pt x="770293" y="487019"/>
                    </a:lnTo>
                    <a:cubicBezTo>
                      <a:pt x="344872" y="487019"/>
                      <a:pt x="0" y="831891"/>
                      <a:pt x="0" y="1257312"/>
                    </a:cubicBezTo>
                    <a:lnTo>
                      <a:pt x="0" y="252426"/>
                    </a:lnTo>
                    <a:lnTo>
                      <a:pt x="79923" y="192660"/>
                    </a:lnTo>
                    <a:cubicBezTo>
                      <a:pt x="259968" y="71025"/>
                      <a:pt x="477015" y="0"/>
                      <a:pt x="710650" y="0"/>
                    </a:cubicBezTo>
                    <a:close/>
                  </a:path>
                </a:pathLst>
              </a:cu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6" name="任意多边形: 形状 5"/>
              <p:cNvSpPr/>
              <p:nvPr/>
            </p:nvSpPr>
            <p:spPr>
              <a:xfrm rot="5400000">
                <a:off x="6534361" y="2161771"/>
                <a:ext cx="1638346" cy="1257312"/>
              </a:xfrm>
              <a:custGeom>
                <a:avLst/>
                <a:gdLst>
                  <a:gd name="connsiteX0" fmla="*/ 710650 w 1638346"/>
                  <a:gd name="connsiteY0" fmla="*/ 0 h 1257312"/>
                  <a:gd name="connsiteX1" fmla="*/ 1581141 w 1638346"/>
                  <a:gd name="connsiteY1" fmla="*/ 410521 h 1257312"/>
                  <a:gd name="connsiteX2" fmla="*/ 1638346 w 1638346"/>
                  <a:gd name="connsiteY2" fmla="*/ 487019 h 1257312"/>
                  <a:gd name="connsiteX3" fmla="*/ 770293 w 1638346"/>
                  <a:gd name="connsiteY3" fmla="*/ 487019 h 1257312"/>
                  <a:gd name="connsiteX4" fmla="*/ 0 w 1638346"/>
                  <a:gd name="connsiteY4" fmla="*/ 1257312 h 1257312"/>
                  <a:gd name="connsiteX5" fmla="*/ 0 w 1638346"/>
                  <a:gd name="connsiteY5" fmla="*/ 252426 h 1257312"/>
                  <a:gd name="connsiteX6" fmla="*/ 79923 w 1638346"/>
                  <a:gd name="connsiteY6" fmla="*/ 192660 h 1257312"/>
                  <a:gd name="connsiteX7" fmla="*/ 710650 w 1638346"/>
                  <a:gd name="connsiteY7" fmla="*/ 0 h 125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8346" h="1257312">
                    <a:moveTo>
                      <a:pt x="710650" y="0"/>
                    </a:moveTo>
                    <a:cubicBezTo>
                      <a:pt x="1061103" y="0"/>
                      <a:pt x="1374232" y="159805"/>
                      <a:pt x="1581141" y="410521"/>
                    </a:cubicBezTo>
                    <a:lnTo>
                      <a:pt x="1638346" y="487019"/>
                    </a:lnTo>
                    <a:lnTo>
                      <a:pt x="770293" y="487019"/>
                    </a:lnTo>
                    <a:cubicBezTo>
                      <a:pt x="344872" y="487019"/>
                      <a:pt x="0" y="831891"/>
                      <a:pt x="0" y="1257312"/>
                    </a:cubicBezTo>
                    <a:lnTo>
                      <a:pt x="0" y="252426"/>
                    </a:lnTo>
                    <a:lnTo>
                      <a:pt x="79923" y="192660"/>
                    </a:lnTo>
                    <a:cubicBezTo>
                      <a:pt x="259968" y="71025"/>
                      <a:pt x="477015" y="0"/>
                      <a:pt x="710650" y="0"/>
                    </a:cubicBezTo>
                    <a:close/>
                  </a:path>
                </a:pathLst>
              </a:cu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8" name="任意多边形: 形状 7"/>
              <p:cNvSpPr/>
              <p:nvPr/>
            </p:nvSpPr>
            <p:spPr>
              <a:xfrm rot="16200000">
                <a:off x="5401933" y="1909129"/>
                <a:ext cx="1638346" cy="1257312"/>
              </a:xfrm>
              <a:custGeom>
                <a:avLst/>
                <a:gdLst>
                  <a:gd name="connsiteX0" fmla="*/ 710650 w 1638346"/>
                  <a:gd name="connsiteY0" fmla="*/ 0 h 1257312"/>
                  <a:gd name="connsiteX1" fmla="*/ 1581141 w 1638346"/>
                  <a:gd name="connsiteY1" fmla="*/ 410521 h 1257312"/>
                  <a:gd name="connsiteX2" fmla="*/ 1638346 w 1638346"/>
                  <a:gd name="connsiteY2" fmla="*/ 487019 h 1257312"/>
                  <a:gd name="connsiteX3" fmla="*/ 770293 w 1638346"/>
                  <a:gd name="connsiteY3" fmla="*/ 487019 h 1257312"/>
                  <a:gd name="connsiteX4" fmla="*/ 0 w 1638346"/>
                  <a:gd name="connsiteY4" fmla="*/ 1257312 h 1257312"/>
                  <a:gd name="connsiteX5" fmla="*/ 0 w 1638346"/>
                  <a:gd name="connsiteY5" fmla="*/ 252426 h 1257312"/>
                  <a:gd name="connsiteX6" fmla="*/ 79923 w 1638346"/>
                  <a:gd name="connsiteY6" fmla="*/ 192660 h 1257312"/>
                  <a:gd name="connsiteX7" fmla="*/ 710650 w 1638346"/>
                  <a:gd name="connsiteY7" fmla="*/ 0 h 125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8346" h="1257312">
                    <a:moveTo>
                      <a:pt x="710650" y="0"/>
                    </a:moveTo>
                    <a:cubicBezTo>
                      <a:pt x="1061103" y="0"/>
                      <a:pt x="1374232" y="159805"/>
                      <a:pt x="1581141" y="410521"/>
                    </a:cubicBezTo>
                    <a:lnTo>
                      <a:pt x="1638346" y="487019"/>
                    </a:lnTo>
                    <a:lnTo>
                      <a:pt x="770293" y="487019"/>
                    </a:lnTo>
                    <a:cubicBezTo>
                      <a:pt x="344872" y="487019"/>
                      <a:pt x="0" y="831891"/>
                      <a:pt x="0" y="1257312"/>
                    </a:cubicBezTo>
                    <a:lnTo>
                      <a:pt x="0" y="252426"/>
                    </a:lnTo>
                    <a:lnTo>
                      <a:pt x="79923" y="192660"/>
                    </a:lnTo>
                    <a:cubicBezTo>
                      <a:pt x="259968" y="71025"/>
                      <a:pt x="477015" y="0"/>
                      <a:pt x="710650" y="0"/>
                    </a:cubicBezTo>
                    <a:close/>
                  </a:path>
                </a:pathLst>
              </a:cu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7" name="任意多边形: 形状 6"/>
              <p:cNvSpPr/>
              <p:nvPr/>
            </p:nvSpPr>
            <p:spPr>
              <a:xfrm rot="10800000">
                <a:off x="5839256" y="2609849"/>
                <a:ext cx="1638346" cy="1257312"/>
              </a:xfrm>
              <a:custGeom>
                <a:avLst/>
                <a:gdLst>
                  <a:gd name="connsiteX0" fmla="*/ 710650 w 1638346"/>
                  <a:gd name="connsiteY0" fmla="*/ 0 h 1257312"/>
                  <a:gd name="connsiteX1" fmla="*/ 1581141 w 1638346"/>
                  <a:gd name="connsiteY1" fmla="*/ 410521 h 1257312"/>
                  <a:gd name="connsiteX2" fmla="*/ 1638346 w 1638346"/>
                  <a:gd name="connsiteY2" fmla="*/ 487019 h 1257312"/>
                  <a:gd name="connsiteX3" fmla="*/ 770293 w 1638346"/>
                  <a:gd name="connsiteY3" fmla="*/ 487019 h 1257312"/>
                  <a:gd name="connsiteX4" fmla="*/ 0 w 1638346"/>
                  <a:gd name="connsiteY4" fmla="*/ 1257312 h 1257312"/>
                  <a:gd name="connsiteX5" fmla="*/ 0 w 1638346"/>
                  <a:gd name="connsiteY5" fmla="*/ 252426 h 1257312"/>
                  <a:gd name="connsiteX6" fmla="*/ 79923 w 1638346"/>
                  <a:gd name="connsiteY6" fmla="*/ 192660 h 1257312"/>
                  <a:gd name="connsiteX7" fmla="*/ 710650 w 1638346"/>
                  <a:gd name="connsiteY7" fmla="*/ 0 h 125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8346" h="1257312">
                    <a:moveTo>
                      <a:pt x="710650" y="0"/>
                    </a:moveTo>
                    <a:cubicBezTo>
                      <a:pt x="1061103" y="0"/>
                      <a:pt x="1374232" y="159805"/>
                      <a:pt x="1581141" y="410521"/>
                    </a:cubicBezTo>
                    <a:lnTo>
                      <a:pt x="1638346" y="487019"/>
                    </a:lnTo>
                    <a:lnTo>
                      <a:pt x="770293" y="487019"/>
                    </a:lnTo>
                    <a:cubicBezTo>
                      <a:pt x="344872" y="487019"/>
                      <a:pt x="0" y="831891"/>
                      <a:pt x="0" y="1257312"/>
                    </a:cubicBezTo>
                    <a:lnTo>
                      <a:pt x="0" y="252426"/>
                    </a:lnTo>
                    <a:lnTo>
                      <a:pt x="79923" y="192660"/>
                    </a:lnTo>
                    <a:cubicBezTo>
                      <a:pt x="259968" y="71025"/>
                      <a:pt x="477015" y="0"/>
                      <a:pt x="710650" y="0"/>
                    </a:cubicBezTo>
                    <a:close/>
                  </a:path>
                </a:pathLst>
              </a:cu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grpSp>
        <p:pic>
          <p:nvPicPr>
            <p:cNvPr id="9" name="图形 8" descr="发送"/>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508149" y="2841150"/>
              <a:ext cx="1175704" cy="1175701"/>
            </a:xfrm>
            <a:prstGeom prst="rect">
              <a:avLst/>
            </a:prstGeom>
          </p:spPr>
        </p:pic>
      </p:grpSp>
      <p:grpSp>
        <p:nvGrpSpPr>
          <p:cNvPr id="41" name="组合 40"/>
          <p:cNvGrpSpPr/>
          <p:nvPr/>
        </p:nvGrpSpPr>
        <p:grpSpPr>
          <a:xfrm>
            <a:off x="1252855" y="2019418"/>
            <a:ext cx="10245714" cy="2991806"/>
            <a:chOff x="1313955" y="2042042"/>
            <a:chExt cx="10245698" cy="934096"/>
          </a:xfrm>
        </p:grpSpPr>
        <p:grpSp>
          <p:nvGrpSpPr>
            <p:cNvPr id="27" name="组合 26"/>
            <p:cNvGrpSpPr/>
            <p:nvPr/>
          </p:nvGrpSpPr>
          <p:grpSpPr>
            <a:xfrm>
              <a:off x="1313955" y="2042042"/>
              <a:ext cx="3171062" cy="920547"/>
              <a:chOff x="1404493" y="2262425"/>
              <a:chExt cx="3171062" cy="920547"/>
            </a:xfrm>
          </p:grpSpPr>
          <p:sp>
            <p:nvSpPr>
              <p:cNvPr id="28" name="矩形 28"/>
              <p:cNvSpPr/>
              <p:nvPr/>
            </p:nvSpPr>
            <p:spPr>
              <a:xfrm>
                <a:off x="1404494" y="2456949"/>
                <a:ext cx="3171061" cy="726023"/>
              </a:xfrm>
              <a:prstGeom prst="rect">
                <a:avLst/>
              </a:prstGeom>
              <a:noFill/>
              <a:ln w="9525">
                <a:noFill/>
              </a:ln>
            </p:spPr>
            <p:txBody>
              <a:bodyPr wrap="square" lIns="0" tIns="0" rIns="0" bIns="0" anchor="t">
                <a:spAutoFit/>
              </a:bodyPr>
              <a:lstStyle/>
              <a:p>
                <a:pPr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Ottawa Charter for Health Promotion is a document that was adopted at the First International Conference on Health Promotion held in Ottawa, Canada, from July 21 to 26, 1986. The conference was organized under the auspices of the World Health Organization (WHO) and the Canadian government</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29" name="天启设计模板，盗取必究"/>
              <p:cNvSpPr txBox="1"/>
              <p:nvPr/>
            </p:nvSpPr>
            <p:spPr>
              <a:xfrm>
                <a:off x="1404493" y="2262425"/>
                <a:ext cx="1603467" cy="76726"/>
              </a:xfrm>
              <a:prstGeom prst="rect">
                <a:avLst/>
              </a:prstGeom>
              <a:noFill/>
              <a:ln w="9525">
                <a:noFill/>
              </a:ln>
            </p:spPr>
            <p:txBody>
              <a:bodyPr wrap="square" lIns="0" tIns="0" rIns="0" bIns="0" anchor="t">
                <a:spAutoFit/>
              </a:bodyPr>
              <a:lstStyle/>
              <a:p>
                <a:pPr defTabSz="1216025">
                  <a:spcBef>
                    <a:spcPct val="20000"/>
                  </a:spcBef>
                </a:pPr>
                <a:r>
                  <a:rPr lang="sr-Latn-RS" altLang="zh-CN"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About Ottawa</a:t>
                </a:r>
              </a:p>
            </p:txBody>
          </p:sp>
        </p:grpSp>
        <p:grpSp>
          <p:nvGrpSpPr>
            <p:cNvPr id="40" name="组合 39"/>
            <p:cNvGrpSpPr/>
            <p:nvPr/>
          </p:nvGrpSpPr>
          <p:grpSpPr>
            <a:xfrm>
              <a:off x="8388592" y="2051720"/>
              <a:ext cx="3171061" cy="924418"/>
              <a:chOff x="8388592" y="2096710"/>
              <a:chExt cx="3171061" cy="924418"/>
            </a:xfrm>
          </p:grpSpPr>
          <p:sp>
            <p:nvSpPr>
              <p:cNvPr id="38" name="矩形 28"/>
              <p:cNvSpPr/>
              <p:nvPr/>
            </p:nvSpPr>
            <p:spPr>
              <a:xfrm>
                <a:off x="8388592" y="2295105"/>
                <a:ext cx="3171061" cy="726023"/>
              </a:xfrm>
              <a:prstGeom prst="rect">
                <a:avLst/>
              </a:prstGeom>
              <a:noFill/>
              <a:ln w="9525">
                <a:noFill/>
              </a:ln>
            </p:spPr>
            <p:txBody>
              <a:bodyPr wrap="square" lIns="0" tIns="0" rIns="0" bIns="0" anchor="t">
                <a:spAutoFit/>
              </a:bodyPr>
              <a:lstStyle/>
              <a:p>
                <a:pPr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main objective of the Ottawa Charter was to enhance global understanding of health and health promotion. The Charter established fundamental principles and strategies for improving health and preventing disease through the promotion of healthy lifestyles and the creation of healthy environments</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39" name="天启设计模板，盗取必究"/>
              <p:cNvSpPr txBox="1"/>
              <p:nvPr/>
            </p:nvSpPr>
            <p:spPr>
              <a:xfrm>
                <a:off x="8795639" y="2096710"/>
                <a:ext cx="1910080" cy="66955"/>
              </a:xfrm>
              <a:prstGeom prst="rect">
                <a:avLst/>
              </a:prstGeom>
              <a:noFill/>
              <a:ln w="9525">
                <a:noFill/>
              </a:ln>
            </p:spPr>
            <p:txBody>
              <a:bodyPr wrap="square" lIns="0" tIns="0" rIns="0" bIns="0" anchor="t">
                <a:spAutoFit/>
              </a:bodyPr>
              <a:lstStyle/>
              <a:p>
                <a:pPr algn="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Charter Objectives</a:t>
                </a:r>
              </a:p>
            </p:txBody>
          </p:sp>
        </p:grpSp>
      </p:grpSp>
      <p:sp>
        <p:nvSpPr>
          <p:cNvPr id="10" name="Text Box 9"/>
          <p:cNvSpPr txBox="1"/>
          <p:nvPr/>
        </p:nvSpPr>
        <p:spPr>
          <a:xfrm>
            <a:off x="3945890" y="5636895"/>
            <a:ext cx="4300220" cy="829945"/>
          </a:xfrm>
          <a:prstGeom prst="rect">
            <a:avLst/>
          </a:prstGeom>
          <a:noFill/>
        </p:spPr>
        <p:txBody>
          <a:bodyPr wrap="square" rtlCol="0">
            <a:spAutoFit/>
          </a:bodyPr>
          <a:lstStyle/>
          <a:p>
            <a:pPr algn="ctr"/>
            <a:r>
              <a:rPr lang="sr-Latn-RS"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1986</a:t>
            </a:r>
          </a:p>
        </p:txBody>
      </p:sp>
      <p:sp>
        <p:nvSpPr>
          <p:cNvPr id="11" name="Text Box 10"/>
          <p:cNvSpPr txBox="1"/>
          <p:nvPr/>
        </p:nvSpPr>
        <p:spPr>
          <a:xfrm>
            <a:off x="5132705" y="1986915"/>
            <a:ext cx="1926590" cy="645160"/>
          </a:xfrm>
          <a:prstGeom prst="rect">
            <a:avLst/>
          </a:prstGeom>
          <a:noFill/>
        </p:spPr>
        <p:txBody>
          <a:bodyPr wrap="square" rtlCol="0">
            <a:spAutoFit/>
          </a:bodyPr>
          <a:lstStyle/>
          <a:p>
            <a:pPr algn="ctr"/>
            <a:r>
              <a:rPr lang="sr-Latn-RS" altLang="en-US"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O</a:t>
            </a:r>
          </a:p>
        </p:txBody>
      </p:sp>
      <p:sp>
        <p:nvSpPr>
          <p:cNvPr id="12" name="Text Box 11"/>
          <p:cNvSpPr txBox="1"/>
          <p:nvPr/>
        </p:nvSpPr>
        <p:spPr>
          <a:xfrm>
            <a:off x="6400165" y="3161030"/>
            <a:ext cx="1795780" cy="645160"/>
          </a:xfrm>
          <a:prstGeom prst="rect">
            <a:avLst/>
          </a:prstGeom>
          <a:noFill/>
        </p:spPr>
        <p:txBody>
          <a:bodyPr wrap="square" rtlCol="0">
            <a:spAutoFit/>
          </a:bodyPr>
          <a:lstStyle/>
          <a:p>
            <a:pPr algn="ctr"/>
            <a:r>
              <a:rPr lang="sr-Latn-RS" altLang="en-US"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TT</a:t>
            </a:r>
          </a:p>
        </p:txBody>
      </p:sp>
      <p:sp>
        <p:nvSpPr>
          <p:cNvPr id="13" name="Text Box 12"/>
          <p:cNvSpPr txBox="1"/>
          <p:nvPr/>
        </p:nvSpPr>
        <p:spPr>
          <a:xfrm>
            <a:off x="5198110" y="4457700"/>
            <a:ext cx="1795780" cy="645160"/>
          </a:xfrm>
          <a:prstGeom prst="rect">
            <a:avLst/>
          </a:prstGeom>
          <a:noFill/>
        </p:spPr>
        <p:txBody>
          <a:bodyPr wrap="square" rtlCol="0">
            <a:spAutoFit/>
          </a:bodyPr>
          <a:lstStyle/>
          <a:p>
            <a:pPr algn="ctr"/>
            <a:r>
              <a:rPr lang="sr-Latn-RS" altLang="en-US"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A</a:t>
            </a:r>
          </a:p>
        </p:txBody>
      </p:sp>
      <p:sp>
        <p:nvSpPr>
          <p:cNvPr id="14" name="Text Box 13"/>
          <p:cNvSpPr txBox="1"/>
          <p:nvPr/>
        </p:nvSpPr>
        <p:spPr>
          <a:xfrm>
            <a:off x="4224020" y="3161030"/>
            <a:ext cx="1339850" cy="645160"/>
          </a:xfrm>
          <a:prstGeom prst="rect">
            <a:avLst/>
          </a:prstGeom>
          <a:noFill/>
        </p:spPr>
        <p:txBody>
          <a:bodyPr wrap="square" rtlCol="0">
            <a:spAutoFit/>
          </a:bodyPr>
          <a:lstStyle/>
          <a:p>
            <a:pPr algn="ctr"/>
            <a:r>
              <a:rPr lang="sr-Latn-RS" altLang="en-US"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WA</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 y="-3880"/>
            <a:ext cx="12192001" cy="6858000"/>
            <a:chOff x="-1" y="-3880"/>
            <a:chExt cx="12192001" cy="685800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24" name="图片 23"/>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25" name="矩形 24"/>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26" name="文本框 3"/>
          <p:cNvSpPr txBox="1"/>
          <p:nvPr/>
        </p:nvSpPr>
        <p:spPr>
          <a:xfrm>
            <a:off x="3556000" y="414655"/>
            <a:ext cx="5414645" cy="523220"/>
          </a:xfrm>
          <a:prstGeom prst="rect">
            <a:avLst/>
          </a:prstGeom>
          <a:noFill/>
          <a:ln w="9525">
            <a:noFill/>
          </a:ln>
        </p:spPr>
        <p:txBody>
          <a:bodyPr wrap="square" anchor="t">
            <a:spAutoFit/>
          </a:bodyPr>
          <a:lstStyle/>
          <a:p>
            <a:pPr algn="ctr"/>
            <a:r>
              <a:rPr lang="zh-CN" altLang="en-US" sz="2800" b="1" dirty="0">
                <a:solidFill>
                  <a:schemeClr val="tx1">
                    <a:lumMod val="65000"/>
                    <a:lumOff val="35000"/>
                  </a:schemeClr>
                </a:solidFill>
                <a:latin typeface="Arial" panose="020B0604020202020204" pitchFamily="34" charset="0"/>
                <a:ea typeface="Arial" panose="020B0604020202020204" pitchFamily="34" charset="0"/>
              </a:rPr>
              <a:t>Key Points of the Charter</a:t>
            </a:r>
          </a:p>
        </p:txBody>
      </p:sp>
      <p:grpSp>
        <p:nvGrpSpPr>
          <p:cNvPr id="2" name="组合 1"/>
          <p:cNvGrpSpPr/>
          <p:nvPr/>
        </p:nvGrpSpPr>
        <p:grpSpPr>
          <a:xfrm>
            <a:off x="4538393" y="1976837"/>
            <a:ext cx="3115214" cy="3136554"/>
            <a:chOff x="3942520" y="1250764"/>
            <a:chExt cx="4326832" cy="4356473"/>
          </a:xfrm>
        </p:grpSpPr>
        <p:grpSp>
          <p:nvGrpSpPr>
            <p:cNvPr id="4" name="组合 3"/>
            <p:cNvGrpSpPr/>
            <p:nvPr/>
          </p:nvGrpSpPr>
          <p:grpSpPr>
            <a:xfrm>
              <a:off x="3942520" y="1250764"/>
              <a:ext cx="4326832" cy="4356473"/>
              <a:chOff x="5592450" y="1461051"/>
              <a:chExt cx="2389740" cy="2406110"/>
            </a:xfrm>
            <a:solidFill>
              <a:srgbClr val="4A2814"/>
            </a:solidFill>
          </p:grpSpPr>
          <p:sp>
            <p:nvSpPr>
              <p:cNvPr id="5" name="任意多边形: 形状 4"/>
              <p:cNvSpPr/>
              <p:nvPr/>
            </p:nvSpPr>
            <p:spPr>
              <a:xfrm>
                <a:off x="6096000" y="1461051"/>
                <a:ext cx="1638346" cy="1257312"/>
              </a:xfrm>
              <a:custGeom>
                <a:avLst/>
                <a:gdLst>
                  <a:gd name="connsiteX0" fmla="*/ 710650 w 1638346"/>
                  <a:gd name="connsiteY0" fmla="*/ 0 h 1257312"/>
                  <a:gd name="connsiteX1" fmla="*/ 1581141 w 1638346"/>
                  <a:gd name="connsiteY1" fmla="*/ 410521 h 1257312"/>
                  <a:gd name="connsiteX2" fmla="*/ 1638346 w 1638346"/>
                  <a:gd name="connsiteY2" fmla="*/ 487019 h 1257312"/>
                  <a:gd name="connsiteX3" fmla="*/ 770293 w 1638346"/>
                  <a:gd name="connsiteY3" fmla="*/ 487019 h 1257312"/>
                  <a:gd name="connsiteX4" fmla="*/ 0 w 1638346"/>
                  <a:gd name="connsiteY4" fmla="*/ 1257312 h 1257312"/>
                  <a:gd name="connsiteX5" fmla="*/ 0 w 1638346"/>
                  <a:gd name="connsiteY5" fmla="*/ 252426 h 1257312"/>
                  <a:gd name="connsiteX6" fmla="*/ 79923 w 1638346"/>
                  <a:gd name="connsiteY6" fmla="*/ 192660 h 1257312"/>
                  <a:gd name="connsiteX7" fmla="*/ 710650 w 1638346"/>
                  <a:gd name="connsiteY7" fmla="*/ 0 h 125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8346" h="1257312">
                    <a:moveTo>
                      <a:pt x="710650" y="0"/>
                    </a:moveTo>
                    <a:cubicBezTo>
                      <a:pt x="1061103" y="0"/>
                      <a:pt x="1374232" y="159805"/>
                      <a:pt x="1581141" y="410521"/>
                    </a:cubicBezTo>
                    <a:lnTo>
                      <a:pt x="1638346" y="487019"/>
                    </a:lnTo>
                    <a:lnTo>
                      <a:pt x="770293" y="487019"/>
                    </a:lnTo>
                    <a:cubicBezTo>
                      <a:pt x="344872" y="487019"/>
                      <a:pt x="0" y="831891"/>
                      <a:pt x="0" y="1257312"/>
                    </a:cubicBezTo>
                    <a:lnTo>
                      <a:pt x="0" y="252426"/>
                    </a:lnTo>
                    <a:lnTo>
                      <a:pt x="79923" y="192660"/>
                    </a:lnTo>
                    <a:cubicBezTo>
                      <a:pt x="259968" y="71025"/>
                      <a:pt x="477015" y="0"/>
                      <a:pt x="710650" y="0"/>
                    </a:cubicBezTo>
                    <a:close/>
                  </a:path>
                </a:pathLst>
              </a:cu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6" name="任意多边形: 形状 5"/>
              <p:cNvSpPr/>
              <p:nvPr/>
            </p:nvSpPr>
            <p:spPr>
              <a:xfrm rot="5400000">
                <a:off x="6534361" y="2161771"/>
                <a:ext cx="1638346" cy="1257312"/>
              </a:xfrm>
              <a:custGeom>
                <a:avLst/>
                <a:gdLst>
                  <a:gd name="connsiteX0" fmla="*/ 710650 w 1638346"/>
                  <a:gd name="connsiteY0" fmla="*/ 0 h 1257312"/>
                  <a:gd name="connsiteX1" fmla="*/ 1581141 w 1638346"/>
                  <a:gd name="connsiteY1" fmla="*/ 410521 h 1257312"/>
                  <a:gd name="connsiteX2" fmla="*/ 1638346 w 1638346"/>
                  <a:gd name="connsiteY2" fmla="*/ 487019 h 1257312"/>
                  <a:gd name="connsiteX3" fmla="*/ 770293 w 1638346"/>
                  <a:gd name="connsiteY3" fmla="*/ 487019 h 1257312"/>
                  <a:gd name="connsiteX4" fmla="*/ 0 w 1638346"/>
                  <a:gd name="connsiteY4" fmla="*/ 1257312 h 1257312"/>
                  <a:gd name="connsiteX5" fmla="*/ 0 w 1638346"/>
                  <a:gd name="connsiteY5" fmla="*/ 252426 h 1257312"/>
                  <a:gd name="connsiteX6" fmla="*/ 79923 w 1638346"/>
                  <a:gd name="connsiteY6" fmla="*/ 192660 h 1257312"/>
                  <a:gd name="connsiteX7" fmla="*/ 710650 w 1638346"/>
                  <a:gd name="connsiteY7" fmla="*/ 0 h 125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8346" h="1257312">
                    <a:moveTo>
                      <a:pt x="710650" y="0"/>
                    </a:moveTo>
                    <a:cubicBezTo>
                      <a:pt x="1061103" y="0"/>
                      <a:pt x="1374232" y="159805"/>
                      <a:pt x="1581141" y="410521"/>
                    </a:cubicBezTo>
                    <a:lnTo>
                      <a:pt x="1638346" y="487019"/>
                    </a:lnTo>
                    <a:lnTo>
                      <a:pt x="770293" y="487019"/>
                    </a:lnTo>
                    <a:cubicBezTo>
                      <a:pt x="344872" y="487019"/>
                      <a:pt x="0" y="831891"/>
                      <a:pt x="0" y="1257312"/>
                    </a:cubicBezTo>
                    <a:lnTo>
                      <a:pt x="0" y="252426"/>
                    </a:lnTo>
                    <a:lnTo>
                      <a:pt x="79923" y="192660"/>
                    </a:lnTo>
                    <a:cubicBezTo>
                      <a:pt x="259968" y="71025"/>
                      <a:pt x="477015" y="0"/>
                      <a:pt x="710650" y="0"/>
                    </a:cubicBezTo>
                    <a:close/>
                  </a:path>
                </a:pathLst>
              </a:cu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8" name="任意多边形: 形状 7"/>
              <p:cNvSpPr/>
              <p:nvPr/>
            </p:nvSpPr>
            <p:spPr>
              <a:xfrm rot="16200000">
                <a:off x="5401933" y="1909129"/>
                <a:ext cx="1638346" cy="1257312"/>
              </a:xfrm>
              <a:custGeom>
                <a:avLst/>
                <a:gdLst>
                  <a:gd name="connsiteX0" fmla="*/ 710650 w 1638346"/>
                  <a:gd name="connsiteY0" fmla="*/ 0 h 1257312"/>
                  <a:gd name="connsiteX1" fmla="*/ 1581141 w 1638346"/>
                  <a:gd name="connsiteY1" fmla="*/ 410521 h 1257312"/>
                  <a:gd name="connsiteX2" fmla="*/ 1638346 w 1638346"/>
                  <a:gd name="connsiteY2" fmla="*/ 487019 h 1257312"/>
                  <a:gd name="connsiteX3" fmla="*/ 770293 w 1638346"/>
                  <a:gd name="connsiteY3" fmla="*/ 487019 h 1257312"/>
                  <a:gd name="connsiteX4" fmla="*/ 0 w 1638346"/>
                  <a:gd name="connsiteY4" fmla="*/ 1257312 h 1257312"/>
                  <a:gd name="connsiteX5" fmla="*/ 0 w 1638346"/>
                  <a:gd name="connsiteY5" fmla="*/ 252426 h 1257312"/>
                  <a:gd name="connsiteX6" fmla="*/ 79923 w 1638346"/>
                  <a:gd name="connsiteY6" fmla="*/ 192660 h 1257312"/>
                  <a:gd name="connsiteX7" fmla="*/ 710650 w 1638346"/>
                  <a:gd name="connsiteY7" fmla="*/ 0 h 125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8346" h="1257312">
                    <a:moveTo>
                      <a:pt x="710650" y="0"/>
                    </a:moveTo>
                    <a:cubicBezTo>
                      <a:pt x="1061103" y="0"/>
                      <a:pt x="1374232" y="159805"/>
                      <a:pt x="1581141" y="410521"/>
                    </a:cubicBezTo>
                    <a:lnTo>
                      <a:pt x="1638346" y="487019"/>
                    </a:lnTo>
                    <a:lnTo>
                      <a:pt x="770293" y="487019"/>
                    </a:lnTo>
                    <a:cubicBezTo>
                      <a:pt x="344872" y="487019"/>
                      <a:pt x="0" y="831891"/>
                      <a:pt x="0" y="1257312"/>
                    </a:cubicBezTo>
                    <a:lnTo>
                      <a:pt x="0" y="252426"/>
                    </a:lnTo>
                    <a:lnTo>
                      <a:pt x="79923" y="192660"/>
                    </a:lnTo>
                    <a:cubicBezTo>
                      <a:pt x="259968" y="71025"/>
                      <a:pt x="477015" y="0"/>
                      <a:pt x="710650" y="0"/>
                    </a:cubicBezTo>
                    <a:close/>
                  </a:path>
                </a:pathLst>
              </a:cu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sp>
            <p:nvSpPr>
              <p:cNvPr id="7" name="任意多边形: 形状 6"/>
              <p:cNvSpPr/>
              <p:nvPr/>
            </p:nvSpPr>
            <p:spPr>
              <a:xfrm rot="10800000">
                <a:off x="5839256" y="2609849"/>
                <a:ext cx="1638346" cy="1257312"/>
              </a:xfrm>
              <a:custGeom>
                <a:avLst/>
                <a:gdLst>
                  <a:gd name="connsiteX0" fmla="*/ 710650 w 1638346"/>
                  <a:gd name="connsiteY0" fmla="*/ 0 h 1257312"/>
                  <a:gd name="connsiteX1" fmla="*/ 1581141 w 1638346"/>
                  <a:gd name="connsiteY1" fmla="*/ 410521 h 1257312"/>
                  <a:gd name="connsiteX2" fmla="*/ 1638346 w 1638346"/>
                  <a:gd name="connsiteY2" fmla="*/ 487019 h 1257312"/>
                  <a:gd name="connsiteX3" fmla="*/ 770293 w 1638346"/>
                  <a:gd name="connsiteY3" fmla="*/ 487019 h 1257312"/>
                  <a:gd name="connsiteX4" fmla="*/ 0 w 1638346"/>
                  <a:gd name="connsiteY4" fmla="*/ 1257312 h 1257312"/>
                  <a:gd name="connsiteX5" fmla="*/ 0 w 1638346"/>
                  <a:gd name="connsiteY5" fmla="*/ 252426 h 1257312"/>
                  <a:gd name="connsiteX6" fmla="*/ 79923 w 1638346"/>
                  <a:gd name="connsiteY6" fmla="*/ 192660 h 1257312"/>
                  <a:gd name="connsiteX7" fmla="*/ 710650 w 1638346"/>
                  <a:gd name="connsiteY7" fmla="*/ 0 h 125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8346" h="1257312">
                    <a:moveTo>
                      <a:pt x="710650" y="0"/>
                    </a:moveTo>
                    <a:cubicBezTo>
                      <a:pt x="1061103" y="0"/>
                      <a:pt x="1374232" y="159805"/>
                      <a:pt x="1581141" y="410521"/>
                    </a:cubicBezTo>
                    <a:lnTo>
                      <a:pt x="1638346" y="487019"/>
                    </a:lnTo>
                    <a:lnTo>
                      <a:pt x="770293" y="487019"/>
                    </a:lnTo>
                    <a:cubicBezTo>
                      <a:pt x="344872" y="487019"/>
                      <a:pt x="0" y="831891"/>
                      <a:pt x="0" y="1257312"/>
                    </a:cubicBezTo>
                    <a:lnTo>
                      <a:pt x="0" y="252426"/>
                    </a:lnTo>
                    <a:lnTo>
                      <a:pt x="79923" y="192660"/>
                    </a:lnTo>
                    <a:cubicBezTo>
                      <a:pt x="259968" y="71025"/>
                      <a:pt x="477015" y="0"/>
                      <a:pt x="710650" y="0"/>
                    </a:cubicBezTo>
                    <a:close/>
                  </a:path>
                </a:pathLst>
              </a:cu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grpSp>
        <p:pic>
          <p:nvPicPr>
            <p:cNvPr id="9" name="图形 8" descr="发送"/>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508149" y="2841150"/>
              <a:ext cx="1175704" cy="1175701"/>
            </a:xfrm>
            <a:prstGeom prst="rect">
              <a:avLst/>
            </a:prstGeom>
          </p:spPr>
        </p:pic>
      </p:grpSp>
      <p:grpSp>
        <p:nvGrpSpPr>
          <p:cNvPr id="41" name="组合 40"/>
          <p:cNvGrpSpPr/>
          <p:nvPr/>
        </p:nvGrpSpPr>
        <p:grpSpPr>
          <a:xfrm>
            <a:off x="1201419" y="1194817"/>
            <a:ext cx="10011911" cy="4902966"/>
            <a:chOff x="1167261" y="1913137"/>
            <a:chExt cx="10011911" cy="4902966"/>
          </a:xfrm>
        </p:grpSpPr>
        <p:grpSp>
          <p:nvGrpSpPr>
            <p:cNvPr id="3" name="组合 2"/>
            <p:cNvGrpSpPr/>
            <p:nvPr/>
          </p:nvGrpSpPr>
          <p:grpSpPr>
            <a:xfrm>
              <a:off x="1167261" y="1913137"/>
              <a:ext cx="3663315" cy="4771221"/>
              <a:chOff x="1167261" y="1868147"/>
              <a:chExt cx="3663315" cy="4771221"/>
            </a:xfrm>
          </p:grpSpPr>
          <p:grpSp>
            <p:nvGrpSpPr>
              <p:cNvPr id="27" name="组合 26"/>
              <p:cNvGrpSpPr/>
              <p:nvPr/>
            </p:nvGrpSpPr>
            <p:grpSpPr>
              <a:xfrm>
                <a:off x="1254901" y="1868147"/>
                <a:ext cx="3171061" cy="1881368"/>
                <a:chOff x="1345439" y="2133520"/>
                <a:chExt cx="3171061" cy="1881368"/>
              </a:xfrm>
            </p:grpSpPr>
            <p:sp>
              <p:nvSpPr>
                <p:cNvPr id="28" name="矩形 28"/>
                <p:cNvSpPr/>
                <p:nvPr/>
              </p:nvSpPr>
              <p:spPr>
                <a:xfrm>
                  <a:off x="1345439" y="2464853"/>
                  <a:ext cx="3171061" cy="155003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Charter defined health promotion as a process that enables people to take greater control over their health and improve it. This emphasized the role of individuals and communities in maintaining and enhancing their health</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29" name="天启设计模板，盗取必究"/>
                <p:cNvSpPr txBox="1"/>
                <p:nvPr/>
              </p:nvSpPr>
              <p:spPr>
                <a:xfrm>
                  <a:off x="1782318" y="2133520"/>
                  <a:ext cx="2080260" cy="24574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Health Promotion</a:t>
                  </a:r>
                  <a:endParaRPr lang="sr-Latn-RS" altLang="zh-CN"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30" name="组合 29"/>
              <p:cNvGrpSpPr/>
              <p:nvPr/>
            </p:nvGrpSpPr>
            <p:grpSpPr>
              <a:xfrm>
                <a:off x="1167261" y="4922539"/>
                <a:ext cx="3663315" cy="1716829"/>
                <a:chOff x="1257799" y="2891075"/>
                <a:chExt cx="3663315" cy="1716829"/>
              </a:xfrm>
            </p:grpSpPr>
            <p:sp>
              <p:nvSpPr>
                <p:cNvPr id="31" name="矩形 28"/>
                <p:cNvSpPr/>
                <p:nvPr/>
              </p:nvSpPr>
              <p:spPr>
                <a:xfrm>
                  <a:off x="1257799" y="3339030"/>
                  <a:ext cx="3663315" cy="1268874"/>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Charter recognized that health is not just the result of individual choices, but also of social, economic, cultural, and environmental factors. Health promotion focuses on creating environments that support healthy choices</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32" name="天启设计模板，盗取必究"/>
                <p:cNvSpPr txBox="1"/>
                <p:nvPr/>
              </p:nvSpPr>
              <p:spPr>
                <a:xfrm>
                  <a:off x="1306704" y="2891075"/>
                  <a:ext cx="3249295" cy="24574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Social Determinants of Health</a:t>
                  </a:r>
                </a:p>
              </p:txBody>
            </p:sp>
          </p:grpSp>
        </p:grpSp>
        <p:grpSp>
          <p:nvGrpSpPr>
            <p:cNvPr id="40" name="组合 39"/>
            <p:cNvGrpSpPr/>
            <p:nvPr/>
          </p:nvGrpSpPr>
          <p:grpSpPr>
            <a:xfrm>
              <a:off x="7672464" y="1913137"/>
              <a:ext cx="3506708" cy="4902966"/>
              <a:chOff x="7672464" y="1958127"/>
              <a:chExt cx="3506708" cy="4902966"/>
            </a:xfrm>
          </p:grpSpPr>
          <p:sp>
            <p:nvSpPr>
              <p:cNvPr id="38" name="矩形 28"/>
              <p:cNvSpPr/>
              <p:nvPr/>
            </p:nvSpPr>
            <p:spPr>
              <a:xfrm>
                <a:off x="7672464" y="2251564"/>
                <a:ext cx="3288665" cy="155003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Charter emphasized that achieving health through promotion is a shared responsibility of all sectors of society, including government agencies, non-governmental organizations, the private sector, and individuals</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39" name="天启设计模板，盗取必究"/>
              <p:cNvSpPr txBox="1"/>
              <p:nvPr/>
            </p:nvSpPr>
            <p:spPr>
              <a:xfrm>
                <a:off x="8379714" y="1958127"/>
                <a:ext cx="2478405" cy="24574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Shared Responsibility</a:t>
                </a:r>
              </a:p>
            </p:txBody>
          </p:sp>
          <p:sp>
            <p:nvSpPr>
              <p:cNvPr id="36" name="矩形 28"/>
              <p:cNvSpPr/>
              <p:nvPr/>
            </p:nvSpPr>
            <p:spPr>
              <a:xfrm>
                <a:off x="7694292" y="5323138"/>
                <a:ext cx="3484880" cy="153795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concept of sustainable development is connected to health promotion. The Charter highlighted the need for a balanced approach that considers the impact of economic development on health and the environment.</a:t>
                </a:r>
              </a:p>
            </p:txBody>
          </p:sp>
          <p:sp>
            <p:nvSpPr>
              <p:cNvPr id="37" name="天启设计模板，盗取必究"/>
              <p:cNvSpPr txBox="1"/>
              <p:nvPr/>
            </p:nvSpPr>
            <p:spPr>
              <a:xfrm>
                <a:off x="7972044" y="4933737"/>
                <a:ext cx="2886075" cy="24574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Sustainable Development</a:t>
                </a:r>
              </a:p>
            </p:txBody>
          </p:sp>
        </p:grpSp>
      </p:grpSp>
      <p:sp>
        <p:nvSpPr>
          <p:cNvPr id="10" name="Text Box 9"/>
          <p:cNvSpPr txBox="1"/>
          <p:nvPr/>
        </p:nvSpPr>
        <p:spPr>
          <a:xfrm>
            <a:off x="4112895" y="5955665"/>
            <a:ext cx="4300220" cy="829945"/>
          </a:xfrm>
          <a:prstGeom prst="rect">
            <a:avLst/>
          </a:prstGeom>
          <a:noFill/>
        </p:spPr>
        <p:txBody>
          <a:bodyPr wrap="square" rtlCol="0">
            <a:spAutoFit/>
          </a:bodyPr>
          <a:lstStyle/>
          <a:p>
            <a:pPr algn="ctr"/>
            <a:r>
              <a:rPr lang="sr-Latn-RS" altLang="en-US" sz="4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1986</a:t>
            </a:r>
          </a:p>
        </p:txBody>
      </p:sp>
      <p:sp>
        <p:nvSpPr>
          <p:cNvPr id="11" name="Text Box 10"/>
          <p:cNvSpPr txBox="1"/>
          <p:nvPr/>
        </p:nvSpPr>
        <p:spPr>
          <a:xfrm>
            <a:off x="5132705" y="1986915"/>
            <a:ext cx="1926590" cy="645160"/>
          </a:xfrm>
          <a:prstGeom prst="rect">
            <a:avLst/>
          </a:prstGeom>
          <a:noFill/>
        </p:spPr>
        <p:txBody>
          <a:bodyPr wrap="square" rtlCol="0">
            <a:spAutoFit/>
          </a:bodyPr>
          <a:lstStyle/>
          <a:p>
            <a:pPr algn="ctr"/>
            <a:r>
              <a:rPr lang="sr-Latn-RS" altLang="en-US"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O</a:t>
            </a:r>
          </a:p>
        </p:txBody>
      </p:sp>
      <p:sp>
        <p:nvSpPr>
          <p:cNvPr id="12" name="Text Box 11"/>
          <p:cNvSpPr txBox="1"/>
          <p:nvPr/>
        </p:nvSpPr>
        <p:spPr>
          <a:xfrm>
            <a:off x="6400165" y="3161030"/>
            <a:ext cx="1795780" cy="645160"/>
          </a:xfrm>
          <a:prstGeom prst="rect">
            <a:avLst/>
          </a:prstGeom>
          <a:noFill/>
        </p:spPr>
        <p:txBody>
          <a:bodyPr wrap="square" rtlCol="0">
            <a:spAutoFit/>
          </a:bodyPr>
          <a:lstStyle/>
          <a:p>
            <a:pPr algn="ctr"/>
            <a:r>
              <a:rPr lang="sr-Latn-RS" altLang="en-US"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TT</a:t>
            </a:r>
          </a:p>
        </p:txBody>
      </p:sp>
      <p:sp>
        <p:nvSpPr>
          <p:cNvPr id="13" name="Text Box 12"/>
          <p:cNvSpPr txBox="1"/>
          <p:nvPr/>
        </p:nvSpPr>
        <p:spPr>
          <a:xfrm>
            <a:off x="5198110" y="4457700"/>
            <a:ext cx="1795780" cy="645160"/>
          </a:xfrm>
          <a:prstGeom prst="rect">
            <a:avLst/>
          </a:prstGeom>
          <a:noFill/>
        </p:spPr>
        <p:txBody>
          <a:bodyPr wrap="square" rtlCol="0">
            <a:spAutoFit/>
          </a:bodyPr>
          <a:lstStyle/>
          <a:p>
            <a:pPr algn="ctr"/>
            <a:r>
              <a:rPr lang="sr-Latn-RS" altLang="en-US"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A</a:t>
            </a:r>
          </a:p>
        </p:txBody>
      </p:sp>
      <p:sp>
        <p:nvSpPr>
          <p:cNvPr id="14" name="Text Box 13"/>
          <p:cNvSpPr txBox="1"/>
          <p:nvPr/>
        </p:nvSpPr>
        <p:spPr>
          <a:xfrm>
            <a:off x="4224020" y="3161030"/>
            <a:ext cx="1339850" cy="645160"/>
          </a:xfrm>
          <a:prstGeom prst="rect">
            <a:avLst/>
          </a:prstGeom>
          <a:noFill/>
        </p:spPr>
        <p:txBody>
          <a:bodyPr wrap="square" rtlCol="0">
            <a:spAutoFit/>
          </a:bodyPr>
          <a:lstStyle/>
          <a:p>
            <a:pPr algn="ctr"/>
            <a:r>
              <a:rPr lang="sr-Latn-RS" altLang="en-US" sz="3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cs typeface="Arial" panose="020B0604020202020204" pitchFamily="34" charset="0"/>
              </a:rPr>
              <a:t>WA</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101782"/>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412240" y="638485"/>
            <a:ext cx="10511155" cy="92333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Conferences for Health Care </a:t>
            </a:r>
          </a:p>
        </p:txBody>
      </p:sp>
      <p:sp>
        <p:nvSpPr>
          <p:cNvPr id="10" name="天启设计模板，盗取必究"/>
          <p:cNvSpPr/>
          <p:nvPr/>
        </p:nvSpPr>
        <p:spPr>
          <a:xfrm>
            <a:off x="3612515" y="2462530"/>
            <a:ext cx="6822440" cy="125984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820160" y="2523490"/>
            <a:ext cx="6407150" cy="119888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Besides the Alma-Ata and Ottawa conferences, here are several other conferences that have also had a significant impact on the development of primary health care and global </a:t>
            </a:r>
            <a:r>
              <a:rPr lang="sr-Latn-RS" altLang="zh-CN" b="1" dirty="0" err="1">
                <a:latin typeface="Arial" panose="020B0604020202020204" pitchFamily="34" charset="0"/>
                <a:ea typeface="Arial" panose="020B0604020202020204" pitchFamily="34" charset="0"/>
                <a:sym typeface="+mn-ea"/>
              </a:rPr>
              <a:t>health</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policies</a:t>
            </a:r>
            <a:r>
              <a:rPr lang="sr-Latn-RS" altLang="zh-CN" b="1" dirty="0">
                <a:latin typeface="Arial" panose="020B0604020202020204" pitchFamily="34" charset="0"/>
                <a:ea typeface="Arial" panose="020B0604020202020204" pitchFamily="34" charset="0"/>
                <a:sym typeface="+mn-ea"/>
              </a:rPr>
              <a:t>.</a:t>
            </a:r>
          </a:p>
        </p:txBody>
      </p:sp>
      <p:pic>
        <p:nvPicPr>
          <p:cNvPr id="3" name="Picture 2" descr="2928139"/>
          <p:cNvPicPr>
            <a:picLocks noChangeAspect="1"/>
          </p:cNvPicPr>
          <p:nvPr/>
        </p:nvPicPr>
        <p:blipFill>
          <a:blip r:embed="rId7"/>
          <a:stretch>
            <a:fillRect/>
          </a:stretch>
        </p:blipFill>
        <p:spPr>
          <a:xfrm>
            <a:off x="5610227" y="4394018"/>
            <a:ext cx="2362200" cy="23622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395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10002336" y="-146628"/>
              <a:ext cx="1426280" cy="2196190"/>
            </a:xfrm>
            <a:prstGeom prst="rect">
              <a:avLst/>
            </a:prstGeom>
          </p:spPr>
        </p:pic>
      </p:grpSp>
      <p:sp>
        <p:nvSpPr>
          <p:cNvPr id="3" name="矩形 2"/>
          <p:cNvSpPr/>
          <p:nvPr/>
        </p:nvSpPr>
        <p:spPr>
          <a:xfrm>
            <a:off x="5303838" y="1842182"/>
            <a:ext cx="3657600"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Arial" panose="020B0604020202020204" pitchFamily="34" charset="0"/>
              <a:ea typeface="Arial" panose="020B0604020202020204" pitchFamily="34" charset="0"/>
            </a:endParaRPr>
          </a:p>
        </p:txBody>
      </p:sp>
      <p:sp>
        <p:nvSpPr>
          <p:cNvPr id="29" name="矩形 28"/>
          <p:cNvSpPr/>
          <p:nvPr/>
        </p:nvSpPr>
        <p:spPr>
          <a:xfrm>
            <a:off x="3455988" y="1842182"/>
            <a:ext cx="1665288" cy="536575"/>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129" name="文本框 26"/>
          <p:cNvSpPr txBox="1"/>
          <p:nvPr/>
        </p:nvSpPr>
        <p:spPr>
          <a:xfrm>
            <a:off x="3579813" y="1888219"/>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 01</a:t>
            </a:r>
          </a:p>
        </p:txBody>
      </p:sp>
      <p:sp>
        <p:nvSpPr>
          <p:cNvPr id="37" name="矩形 36"/>
          <p:cNvSpPr/>
          <p:nvPr/>
        </p:nvSpPr>
        <p:spPr>
          <a:xfrm>
            <a:off x="5303838" y="2833689"/>
            <a:ext cx="3657600" cy="534988"/>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Arial" panose="020B0604020202020204" pitchFamily="34" charset="0"/>
              <a:ea typeface="Arial" panose="020B0604020202020204" pitchFamily="34" charset="0"/>
            </a:endParaRPr>
          </a:p>
        </p:txBody>
      </p:sp>
      <p:sp>
        <p:nvSpPr>
          <p:cNvPr id="34" name="矩形 33"/>
          <p:cNvSpPr/>
          <p:nvPr/>
        </p:nvSpPr>
        <p:spPr>
          <a:xfrm>
            <a:off x="3455988" y="2833689"/>
            <a:ext cx="1665288" cy="53498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133" name="文本框 34"/>
          <p:cNvSpPr txBox="1"/>
          <p:nvPr/>
        </p:nvSpPr>
        <p:spPr>
          <a:xfrm>
            <a:off x="3579813" y="2878139"/>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 02</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44" name="矩形 43"/>
          <p:cNvSpPr/>
          <p:nvPr/>
        </p:nvSpPr>
        <p:spPr>
          <a:xfrm>
            <a:off x="5303838" y="3823609"/>
            <a:ext cx="3657600" cy="534988"/>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Arial" panose="020B0604020202020204" pitchFamily="34" charset="0"/>
              <a:ea typeface="Arial" panose="020B0604020202020204" pitchFamily="34" charset="0"/>
            </a:endParaRPr>
          </a:p>
        </p:txBody>
      </p:sp>
      <p:sp>
        <p:nvSpPr>
          <p:cNvPr id="41" name="矩形 40"/>
          <p:cNvSpPr/>
          <p:nvPr/>
        </p:nvSpPr>
        <p:spPr>
          <a:xfrm>
            <a:off x="3455988" y="3823609"/>
            <a:ext cx="1665288" cy="53498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137" name="文本框 41"/>
          <p:cNvSpPr txBox="1"/>
          <p:nvPr/>
        </p:nvSpPr>
        <p:spPr>
          <a:xfrm>
            <a:off x="3579813" y="3868059"/>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03</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5126" name="文本框 17"/>
          <p:cNvSpPr txBox="1"/>
          <p:nvPr/>
        </p:nvSpPr>
        <p:spPr>
          <a:xfrm>
            <a:off x="5505133" y="1896112"/>
            <a:ext cx="3254375" cy="460375"/>
          </a:xfrm>
          <a:prstGeom prst="rect">
            <a:avLst/>
          </a:prstGeom>
          <a:noFill/>
          <a:ln w="9525">
            <a:noFill/>
          </a:ln>
        </p:spPr>
        <p:txBody>
          <a:bodyPr anchor="t">
            <a:spAutoFit/>
          </a:bodyPr>
          <a:lstStyle/>
          <a:p>
            <a:r>
              <a:rPr lang="sr-Latn-RS" altLang="zh-CN" sz="2400" b="1" dirty="0">
                <a:solidFill>
                  <a:schemeClr val="bg1"/>
                </a:solidFill>
                <a:latin typeface="Arial" panose="020B0604020202020204" pitchFamily="34" charset="0"/>
                <a:ea typeface="Arial" panose="020B0604020202020204" pitchFamily="34" charset="0"/>
              </a:rPr>
              <a:t>Primary health care</a:t>
            </a:r>
          </a:p>
        </p:txBody>
      </p:sp>
      <p:sp>
        <p:nvSpPr>
          <p:cNvPr id="5130" name="文本框 35"/>
          <p:cNvSpPr txBox="1"/>
          <p:nvPr/>
        </p:nvSpPr>
        <p:spPr>
          <a:xfrm>
            <a:off x="5505133" y="2870792"/>
            <a:ext cx="3254375" cy="830997"/>
          </a:xfrm>
          <a:prstGeom prst="rect">
            <a:avLst/>
          </a:prstGeom>
          <a:noFill/>
          <a:ln w="9525">
            <a:noFill/>
          </a:ln>
        </p:spPr>
        <p:txBody>
          <a:bodyPr anchor="t">
            <a:spAutoFit/>
          </a:bodyPr>
          <a:lstStyle/>
          <a:p>
            <a:r>
              <a:rPr lang="sr-Latn-RS" altLang="zh-CN" sz="2400" b="1" dirty="0">
                <a:solidFill>
                  <a:schemeClr val="bg1"/>
                </a:solidFill>
                <a:latin typeface="Arial" panose="020B0604020202020204" pitchFamily="34" charset="0"/>
                <a:ea typeface="Arial" panose="020B0604020202020204" pitchFamily="34" charset="0"/>
              </a:rPr>
              <a:t>Secondary health care</a:t>
            </a:r>
          </a:p>
        </p:txBody>
      </p:sp>
      <p:sp>
        <p:nvSpPr>
          <p:cNvPr id="5134" name="文本框 42"/>
          <p:cNvSpPr txBox="1"/>
          <p:nvPr/>
        </p:nvSpPr>
        <p:spPr>
          <a:xfrm>
            <a:off x="5554663" y="3870872"/>
            <a:ext cx="3254375" cy="460375"/>
          </a:xfrm>
          <a:prstGeom prst="rect">
            <a:avLst/>
          </a:prstGeom>
          <a:noFill/>
          <a:ln w="9525">
            <a:noFill/>
          </a:ln>
        </p:spPr>
        <p:txBody>
          <a:bodyPr anchor="t">
            <a:spAutoFit/>
          </a:bodyPr>
          <a:lstStyle/>
          <a:p>
            <a:r>
              <a:rPr lang="sr-Latn-RS" altLang="zh-CN" sz="2400" b="1" dirty="0">
                <a:solidFill>
                  <a:schemeClr val="bg1"/>
                </a:solidFill>
                <a:latin typeface="Arial" panose="020B0604020202020204" pitchFamily="34" charset="0"/>
                <a:ea typeface="Arial" panose="020B0604020202020204" pitchFamily="34" charset="0"/>
              </a:rPr>
              <a:t>Tertiary health care</a:t>
            </a:r>
          </a:p>
        </p:txBody>
      </p:sp>
      <p:sp>
        <p:nvSpPr>
          <p:cNvPr id="21" name="稻壳天启设计原创模板"/>
          <p:cNvSpPr/>
          <p:nvPr/>
        </p:nvSpPr>
        <p:spPr>
          <a:xfrm>
            <a:off x="1506855" y="361950"/>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LEVELS OF CARE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3880"/>
            <a:ext cx="12192001" cy="6861880"/>
            <a:chOff x="-1" y="-3880"/>
            <a:chExt cx="12192001" cy="6861880"/>
          </a:xfrm>
        </p:grpSpPr>
        <p:pic>
          <p:nvPicPr>
            <p:cNvPr id="28" name="图片 27"/>
            <p:cNvPicPr>
              <a:picLocks noChangeAspect="1"/>
            </p:cNvPicPr>
            <p:nvPr/>
          </p:nvPicPr>
          <p:blipFill rotWithShape="1">
            <a:blip r:embed="rId2">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2" name="矩形 31"/>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3" name="矩形 2"/>
          <p:cNvSpPr/>
          <p:nvPr/>
        </p:nvSpPr>
        <p:spPr>
          <a:xfrm>
            <a:off x="3009900" y="873125"/>
            <a:ext cx="8560435" cy="1291590"/>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29" name="矩形 28"/>
          <p:cNvSpPr/>
          <p:nvPr/>
        </p:nvSpPr>
        <p:spPr>
          <a:xfrm>
            <a:off x="3009900" y="209550"/>
            <a:ext cx="8561705"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129" name="文本框 26"/>
          <p:cNvSpPr txBox="1"/>
          <p:nvPr/>
        </p:nvSpPr>
        <p:spPr>
          <a:xfrm>
            <a:off x="3470910" y="285750"/>
            <a:ext cx="7640320" cy="460375"/>
          </a:xfrm>
          <a:prstGeom prst="rect">
            <a:avLst/>
          </a:prstGeom>
          <a:noFill/>
          <a:ln w="9525">
            <a:noFill/>
          </a:ln>
        </p:spPr>
        <p:txBody>
          <a:bodyPr wrap="square"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Lusaka Conference on Primary Health Care (1979)</a:t>
            </a:r>
          </a:p>
        </p:txBody>
      </p:sp>
      <p:sp>
        <p:nvSpPr>
          <p:cNvPr id="37" name="矩形 36"/>
          <p:cNvSpPr/>
          <p:nvPr/>
        </p:nvSpPr>
        <p:spPr>
          <a:xfrm>
            <a:off x="3009900" y="3221355"/>
            <a:ext cx="8561070" cy="1073150"/>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34" name="矩形 33"/>
          <p:cNvSpPr/>
          <p:nvPr/>
        </p:nvSpPr>
        <p:spPr>
          <a:xfrm>
            <a:off x="3009900" y="2444750"/>
            <a:ext cx="8560435" cy="535305"/>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133" name="文本框 34"/>
          <p:cNvSpPr txBox="1"/>
          <p:nvPr/>
        </p:nvSpPr>
        <p:spPr>
          <a:xfrm>
            <a:off x="3102610" y="3256280"/>
            <a:ext cx="8468995" cy="1014730"/>
          </a:xfrm>
          <a:prstGeom prst="rect">
            <a:avLst/>
          </a:prstGeom>
          <a:noFill/>
          <a:ln w="9525">
            <a:noFill/>
          </a:ln>
        </p:spPr>
        <p:txBody>
          <a:bodyPr wrap="square" anchor="t">
            <a:spAutoFit/>
          </a:bodyPr>
          <a:lstStyle/>
          <a:p>
            <a:pPr algn="just"/>
            <a:r>
              <a:rPr lang="en-US" altLang="zh-CN" sz="2000" b="1" dirty="0">
                <a:solidFill>
                  <a:schemeClr val="tx1"/>
                </a:solidFill>
                <a:latin typeface="Arial" panose="020B0604020202020204" pitchFamily="34" charset="0"/>
                <a:ea typeface="Arial" panose="020B0604020202020204" pitchFamily="34" charset="0"/>
              </a:rPr>
              <a:t>The conference highlighted the need to enhance primary health care in Africa as a key step towards achieving sustainable development and reducing health inequalities</a:t>
            </a:r>
            <a:r>
              <a:rPr lang="sr-Latn-RS" altLang="zh-CN" sz="2000" b="1" dirty="0">
                <a:solidFill>
                  <a:schemeClr val="tx1"/>
                </a:solidFill>
                <a:latin typeface="Arial" panose="020B0604020202020204" pitchFamily="34" charset="0"/>
                <a:ea typeface="Arial" panose="020B0604020202020204" pitchFamily="34" charset="0"/>
              </a:rPr>
              <a:t>.</a:t>
            </a:r>
            <a:endParaRPr lang="en-US" altLang="zh-CN" sz="2000" b="1" dirty="0">
              <a:solidFill>
                <a:schemeClr val="tx1"/>
              </a:solidFill>
              <a:latin typeface="Arial" panose="020B0604020202020204" pitchFamily="34" charset="0"/>
              <a:ea typeface="Arial" panose="020B0604020202020204" pitchFamily="34" charset="0"/>
            </a:endParaRPr>
          </a:p>
        </p:txBody>
      </p:sp>
      <p:sp>
        <p:nvSpPr>
          <p:cNvPr id="5141" name="文本框 48"/>
          <p:cNvSpPr txBox="1"/>
          <p:nvPr/>
        </p:nvSpPr>
        <p:spPr>
          <a:xfrm>
            <a:off x="3941763" y="4857978"/>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Part 0</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5126" name="文本框 17"/>
          <p:cNvSpPr txBox="1"/>
          <p:nvPr/>
        </p:nvSpPr>
        <p:spPr>
          <a:xfrm>
            <a:off x="3009900" y="1005840"/>
            <a:ext cx="8561705" cy="1014730"/>
          </a:xfrm>
          <a:prstGeom prst="rect">
            <a:avLst/>
          </a:prstGeom>
          <a:noFill/>
          <a:ln w="9525">
            <a:noFill/>
          </a:ln>
        </p:spPr>
        <p:txBody>
          <a:bodyPr wrap="square" anchor="t">
            <a:spAutoFit/>
          </a:bodyPr>
          <a:lstStyle/>
          <a:p>
            <a:pPr algn="just"/>
            <a:r>
              <a:rPr lang="zh-CN" altLang="en-US" sz="2000" dirty="0">
                <a:solidFill>
                  <a:schemeClr val="tx1">
                    <a:lumMod val="65000"/>
                    <a:lumOff val="35000"/>
                  </a:schemeClr>
                </a:solidFill>
                <a:latin typeface="Arial" panose="020B0604020202020204" pitchFamily="34" charset="0"/>
                <a:ea typeface="Arial" panose="020B0604020202020204" pitchFamily="34" charset="0"/>
              </a:rPr>
              <a:t>This conference was a follow-up to the Alma-Ata Conference and aimed to improve primary health care in Africa. Additionally, the focus was on reducing poverty and improving health infrastructure.</a:t>
            </a:r>
          </a:p>
        </p:txBody>
      </p:sp>
      <p:sp>
        <p:nvSpPr>
          <p:cNvPr id="5130" name="文本框 35"/>
          <p:cNvSpPr txBox="1"/>
          <p:nvPr/>
        </p:nvSpPr>
        <p:spPr>
          <a:xfrm>
            <a:off x="3269615" y="2480310"/>
            <a:ext cx="8027035" cy="460375"/>
          </a:xfrm>
          <a:prstGeom prst="rect">
            <a:avLst/>
          </a:prstGeom>
          <a:noFill/>
          <a:ln w="9525">
            <a:noFill/>
          </a:ln>
        </p:spPr>
        <p:txBody>
          <a:bodyPr wrap="square" anchor="t">
            <a:spAutoFit/>
          </a:bodyPr>
          <a:lstStyle/>
          <a:p>
            <a:pPr algn="ctr"/>
            <a:r>
              <a:rPr lang="zh-CN" altLang="en-US" sz="2400" b="1" dirty="0">
                <a:solidFill>
                  <a:schemeClr val="bg1"/>
                </a:solidFill>
                <a:latin typeface="Arial" panose="020B0604020202020204" pitchFamily="34" charset="0"/>
                <a:ea typeface="Arial" panose="020B0604020202020204" pitchFamily="34" charset="0"/>
              </a:rPr>
              <a:t>Addis Ababa Conference on Health in Africa (2006)</a:t>
            </a:r>
          </a:p>
        </p:txBody>
      </p:sp>
      <p:sp>
        <p:nvSpPr>
          <p:cNvPr id="2" name="矩形 2"/>
          <p:cNvSpPr/>
          <p:nvPr/>
        </p:nvSpPr>
        <p:spPr>
          <a:xfrm>
            <a:off x="3011170" y="873125"/>
            <a:ext cx="8560435" cy="1291590"/>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4" name="矩形 28"/>
          <p:cNvSpPr/>
          <p:nvPr/>
        </p:nvSpPr>
        <p:spPr>
          <a:xfrm>
            <a:off x="3011170" y="209550"/>
            <a:ext cx="8561705"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 name="文本框 26"/>
          <p:cNvSpPr txBox="1"/>
          <p:nvPr/>
        </p:nvSpPr>
        <p:spPr>
          <a:xfrm>
            <a:off x="3472180" y="285750"/>
            <a:ext cx="7640320" cy="460375"/>
          </a:xfrm>
          <a:prstGeom prst="rect">
            <a:avLst/>
          </a:prstGeom>
          <a:noFill/>
          <a:ln w="9525">
            <a:noFill/>
          </a:ln>
        </p:spPr>
        <p:txBody>
          <a:bodyPr wrap="square"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Lusaka Conference on Primary Health Care (1979)</a:t>
            </a:r>
          </a:p>
        </p:txBody>
      </p:sp>
      <p:sp>
        <p:nvSpPr>
          <p:cNvPr id="6" name="文本框 17"/>
          <p:cNvSpPr txBox="1"/>
          <p:nvPr/>
        </p:nvSpPr>
        <p:spPr>
          <a:xfrm>
            <a:off x="3011170" y="1005840"/>
            <a:ext cx="8561705" cy="1014730"/>
          </a:xfrm>
          <a:prstGeom prst="rect">
            <a:avLst/>
          </a:prstGeom>
          <a:noFill/>
          <a:ln w="9525">
            <a:noFill/>
          </a:ln>
        </p:spPr>
        <p:txBody>
          <a:bodyPr wrap="square" anchor="t">
            <a:spAutoFit/>
          </a:bodyPr>
          <a:lstStyle/>
          <a:p>
            <a:pPr algn="just"/>
            <a:r>
              <a:rPr lang="zh-CN" altLang="en-US" sz="2000" b="1" dirty="0">
                <a:solidFill>
                  <a:schemeClr val="tx1">
                    <a:lumMod val="65000"/>
                    <a:lumOff val="35000"/>
                  </a:schemeClr>
                </a:solidFill>
                <a:latin typeface="Arial" panose="020B0604020202020204" pitchFamily="34" charset="0"/>
                <a:ea typeface="Arial" panose="020B0604020202020204" pitchFamily="34" charset="0"/>
              </a:rPr>
              <a:t>This conference was a follow-up to the Alma-Ata Conference and aimed to improve primary health care in Africa. Additionally, the focus was on reducing poverty and improving health infrastructure.</a:t>
            </a:r>
          </a:p>
        </p:txBody>
      </p:sp>
      <p:sp>
        <p:nvSpPr>
          <p:cNvPr id="7" name="矩形 2"/>
          <p:cNvSpPr/>
          <p:nvPr/>
        </p:nvSpPr>
        <p:spPr>
          <a:xfrm>
            <a:off x="3056255" y="5123180"/>
            <a:ext cx="8560435" cy="1291590"/>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8" name="矩形 28"/>
          <p:cNvSpPr/>
          <p:nvPr/>
        </p:nvSpPr>
        <p:spPr>
          <a:xfrm>
            <a:off x="3056255" y="4459605"/>
            <a:ext cx="8561705"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9" name="文本框 26"/>
          <p:cNvSpPr txBox="1"/>
          <p:nvPr/>
        </p:nvSpPr>
        <p:spPr>
          <a:xfrm>
            <a:off x="2707005" y="4535805"/>
            <a:ext cx="9230995" cy="460375"/>
          </a:xfrm>
          <a:prstGeom prst="rect">
            <a:avLst/>
          </a:prstGeom>
          <a:noFill/>
          <a:ln w="9525">
            <a:noFill/>
          </a:ln>
        </p:spPr>
        <p:txBody>
          <a:bodyPr wrap="square"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UN High-Level Meeting on Universal Health Coverage(2019)</a:t>
            </a:r>
          </a:p>
        </p:txBody>
      </p:sp>
      <p:sp>
        <p:nvSpPr>
          <p:cNvPr id="10" name="文本框 17"/>
          <p:cNvSpPr txBox="1"/>
          <p:nvPr/>
        </p:nvSpPr>
        <p:spPr>
          <a:xfrm>
            <a:off x="3056255" y="5255895"/>
            <a:ext cx="8561705" cy="1014730"/>
          </a:xfrm>
          <a:prstGeom prst="rect">
            <a:avLst/>
          </a:prstGeom>
          <a:noFill/>
          <a:ln w="9525">
            <a:noFill/>
          </a:ln>
        </p:spPr>
        <p:txBody>
          <a:bodyPr wrap="square" anchor="t">
            <a:spAutoFit/>
          </a:bodyPr>
          <a:lstStyle/>
          <a:p>
            <a:pPr algn="just"/>
            <a:r>
              <a:rPr lang="zh-CN" altLang="en-US" sz="2000" b="1" dirty="0">
                <a:solidFill>
                  <a:schemeClr val="tx1">
                    <a:lumMod val="65000"/>
                    <a:lumOff val="35000"/>
                  </a:schemeClr>
                </a:solidFill>
                <a:latin typeface="Arial" panose="020B0604020202020204" pitchFamily="34" charset="0"/>
                <a:ea typeface="Arial" panose="020B0604020202020204" pitchFamily="34" charset="0"/>
              </a:rPr>
              <a:t>This conference emphasized the need for universal health coverage as a crucial step towards achieving accessible and quality health care for all individuals.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248532" y="134732"/>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HEALTH CARE IN FUTURE</a:t>
            </a:r>
          </a:p>
        </p:txBody>
      </p:sp>
      <p:sp>
        <p:nvSpPr>
          <p:cNvPr id="10" name="天启设计模板，盗取必究"/>
          <p:cNvSpPr/>
          <p:nvPr/>
        </p:nvSpPr>
        <p:spPr>
          <a:xfrm>
            <a:off x="3497580" y="1984375"/>
            <a:ext cx="7075170" cy="153797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497577" y="2015172"/>
            <a:ext cx="6680200" cy="1476375"/>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Strengthening Primary Healthcare:</a:t>
            </a:r>
            <a:r>
              <a:rPr lang="sr-Latn-RS" altLang="zh-CN" dirty="0">
                <a:latin typeface="Arial" panose="020B0604020202020204" pitchFamily="34" charset="0"/>
                <a:ea typeface="Arial" panose="020B0604020202020204" pitchFamily="34" charset="0"/>
                <a:sym typeface="+mn-ea"/>
              </a:rPr>
              <a:t> Investing in primary healthcare can contribute to early disease detection, preventing complications, and reducing the burden on hospitals. This includes empowering community health centers and promoting preventive measures.</a:t>
            </a:r>
          </a:p>
        </p:txBody>
      </p:sp>
      <p:sp>
        <p:nvSpPr>
          <p:cNvPr id="4" name="矩形 28"/>
          <p:cNvSpPr/>
          <p:nvPr/>
        </p:nvSpPr>
        <p:spPr>
          <a:xfrm>
            <a:off x="2743200" y="1174750"/>
            <a:ext cx="8561705"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sr-Latn-RS" altLang="zh-CN" b="1" u="sng" dirty="0">
                <a:latin typeface="Arial" panose="020B0604020202020204" pitchFamily="34" charset="0"/>
                <a:ea typeface="Arial" panose="020B0604020202020204" pitchFamily="34" charset="0"/>
              </a:rPr>
              <a:t>In </a:t>
            </a:r>
            <a:r>
              <a:rPr lang="sr-Latn-RS" altLang="zh-CN" b="1" u="sng" dirty="0" err="1">
                <a:latin typeface="Arial" panose="020B0604020202020204" pitchFamily="34" charset="0"/>
                <a:ea typeface="Arial" panose="020B0604020202020204" pitchFamily="34" charset="0"/>
              </a:rPr>
              <a:t>the</a:t>
            </a:r>
            <a:r>
              <a:rPr lang="sr-Latn-RS" altLang="zh-CN" b="1" u="sng" dirty="0">
                <a:latin typeface="Arial" panose="020B0604020202020204" pitchFamily="34" charset="0"/>
                <a:ea typeface="Arial" panose="020B0604020202020204" pitchFamily="34" charset="0"/>
              </a:rPr>
              <a:t> future h</a:t>
            </a:r>
            <a:r>
              <a:rPr lang="zh-CN" altLang="en-US" b="1" u="sng" dirty="0">
                <a:latin typeface="Arial" panose="020B0604020202020204" pitchFamily="34" charset="0"/>
                <a:ea typeface="Arial" panose="020B0604020202020204" pitchFamily="34" charset="0"/>
              </a:rPr>
              <a:t>ealthcare c</a:t>
            </a:r>
            <a:r>
              <a:rPr lang="sr-Latn-RS" altLang="zh-CN" b="1" u="sng" dirty="0" err="1">
                <a:latin typeface="Arial" panose="020B0604020202020204" pitchFamily="34" charset="0"/>
                <a:ea typeface="Arial" panose="020B0604020202020204" pitchFamily="34" charset="0"/>
              </a:rPr>
              <a:t>ould</a:t>
            </a:r>
            <a:r>
              <a:rPr lang="sr-Latn-RS" altLang="zh-CN" b="1" u="sng" dirty="0">
                <a:latin typeface="Arial" panose="020B0604020202020204" pitchFamily="34" charset="0"/>
                <a:ea typeface="Arial" panose="020B0604020202020204" pitchFamily="34" charset="0"/>
              </a:rPr>
              <a:t> </a:t>
            </a:r>
            <a:r>
              <a:rPr lang="zh-CN" altLang="en-US" b="1" u="sng" dirty="0">
                <a:latin typeface="Arial" panose="020B0604020202020204" pitchFamily="34" charset="0"/>
                <a:ea typeface="Arial" panose="020B0604020202020204" pitchFamily="34" charset="0"/>
              </a:rPr>
              <a:t>be improved</a:t>
            </a:r>
            <a:r>
              <a:rPr lang="sr-Latn-RS" altLang="zh-CN" b="1" u="sng" dirty="0">
                <a:latin typeface="Arial" panose="020B0604020202020204" pitchFamily="34" charset="0"/>
                <a:ea typeface="Arial" panose="020B0604020202020204" pitchFamily="34" charset="0"/>
              </a:rPr>
              <a:t>:</a:t>
            </a:r>
            <a:r>
              <a:rPr lang="zh-CN" altLang="en-US" b="1" u="sng" dirty="0">
                <a:latin typeface="Arial" panose="020B0604020202020204" pitchFamily="34" charset="0"/>
                <a:ea typeface="Arial" panose="020B0604020202020204" pitchFamily="34" charset="0"/>
              </a:rPr>
              <a:t> </a:t>
            </a:r>
          </a:p>
        </p:txBody>
      </p:sp>
      <p:sp>
        <p:nvSpPr>
          <p:cNvPr id="2" name="天启设计模板，盗取必究"/>
          <p:cNvSpPr/>
          <p:nvPr/>
        </p:nvSpPr>
        <p:spPr>
          <a:xfrm>
            <a:off x="3497580" y="3667760"/>
            <a:ext cx="7075170" cy="14909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just"/>
            <a:r>
              <a:rPr lang="en-US" b="1" dirty="0">
                <a:solidFill>
                  <a:schemeClr val="tx1"/>
                </a:solidFill>
                <a:latin typeface="Arial" panose="020B0604020202020204" pitchFamily="34" charset="0"/>
                <a:sym typeface="Arial" panose="020B0604020202020204" pitchFamily="34" charset="0"/>
              </a:rPr>
              <a:t>Telemedicine and Digital Health:</a:t>
            </a:r>
            <a:r>
              <a:rPr lang="en-US" dirty="0">
                <a:solidFill>
                  <a:schemeClr val="tx1"/>
                </a:solidFill>
                <a:latin typeface="Arial" panose="020B0604020202020204" pitchFamily="34" charset="0"/>
                <a:sym typeface="Arial" panose="020B0604020202020204" pitchFamily="34" charset="0"/>
              </a:rPr>
              <a:t> Utilizing technology for remote healthcare delivery can improve accessibility and efficiency. Telemedicine enables consultations, diagnostics, and patient monitoring over the internet</a:t>
            </a:r>
            <a:r>
              <a:rPr lang="sr-Latn-RS" dirty="0">
                <a:solidFill>
                  <a:schemeClr val="tx1"/>
                </a:solidFill>
                <a:latin typeface="Arial" panose="020B0604020202020204" pitchFamily="34" charset="0"/>
                <a:sym typeface="Arial" panose="020B0604020202020204" pitchFamily="34" charset="0"/>
              </a:rPr>
              <a:t>.</a:t>
            </a:r>
            <a:endParaRPr lang="en-US" dirty="0">
              <a:solidFill>
                <a:schemeClr val="tx1"/>
              </a:solidFill>
              <a:latin typeface="Arial" panose="020B0604020202020204" pitchFamily="34" charset="0"/>
              <a:sym typeface="Arial" panose="020B0604020202020204" pitchFamily="34" charset="0"/>
            </a:endParaRPr>
          </a:p>
        </p:txBody>
      </p:sp>
      <p:sp>
        <p:nvSpPr>
          <p:cNvPr id="7" name="天启设计模板，盗取必究"/>
          <p:cNvSpPr/>
          <p:nvPr/>
        </p:nvSpPr>
        <p:spPr>
          <a:xfrm>
            <a:off x="3497580" y="5304155"/>
            <a:ext cx="7075170" cy="1351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just"/>
            <a:r>
              <a:rPr lang="en-US" b="1">
                <a:solidFill>
                  <a:schemeClr val="tx1"/>
                </a:solidFill>
                <a:latin typeface="Arial" panose="020B0604020202020204" pitchFamily="34" charset="0"/>
                <a:sym typeface="Arial" panose="020B0604020202020204" pitchFamily="34" charset="0"/>
              </a:rPr>
              <a:t>Enhancing Health Information Systems:</a:t>
            </a:r>
            <a:r>
              <a:rPr lang="en-US">
                <a:solidFill>
                  <a:schemeClr val="tx1"/>
                </a:solidFill>
                <a:latin typeface="Arial" panose="020B0604020202020204" pitchFamily="34" charset="0"/>
                <a:sym typeface="Arial" panose="020B0604020202020204" pitchFamily="34" charset="0"/>
              </a:rPr>
              <a:t> Improved management systems and digital medical records facilitate patient health tracking, better healthcare resource planning, and epidemic analysis.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204086" y="116205"/>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HEALTH CARE IN FUTURE</a:t>
            </a:r>
          </a:p>
        </p:txBody>
      </p:sp>
      <p:sp>
        <p:nvSpPr>
          <p:cNvPr id="10" name="天启设计模板，盗取必究"/>
          <p:cNvSpPr/>
          <p:nvPr/>
        </p:nvSpPr>
        <p:spPr>
          <a:xfrm>
            <a:off x="3497580" y="1984375"/>
            <a:ext cx="7075170" cy="153797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a:r>
              <a:rPr lang="en-US" b="1">
                <a:solidFill>
                  <a:schemeClr val="tx1"/>
                </a:solidFill>
                <a:latin typeface="Arial" panose="020B0604020202020204" pitchFamily="34" charset="0"/>
                <a:sym typeface="Arial" panose="020B0604020202020204" pitchFamily="34" charset="0"/>
              </a:rPr>
              <a:t>Education and Awareness:</a:t>
            </a:r>
            <a:r>
              <a:rPr lang="en-US">
                <a:solidFill>
                  <a:schemeClr val="tx1"/>
                </a:solidFill>
                <a:latin typeface="Arial" panose="020B0604020202020204" pitchFamily="34" charset="0"/>
                <a:sym typeface="Arial" panose="020B0604020202020204" pitchFamily="34" charset="0"/>
              </a:rPr>
              <a:t> Continuously raising awareness about the importance of health, disease prevention, and proper utilization of healthcare services can contribute to better health behavior among individuals.</a:t>
            </a:r>
          </a:p>
        </p:txBody>
      </p:sp>
      <p:sp>
        <p:nvSpPr>
          <p:cNvPr id="18" name="Text Box 17"/>
          <p:cNvSpPr txBox="1"/>
          <p:nvPr/>
        </p:nvSpPr>
        <p:spPr>
          <a:xfrm>
            <a:off x="3683635" y="5518785"/>
            <a:ext cx="6680200" cy="922020"/>
          </a:xfrm>
          <a:prstGeom prst="rect">
            <a:avLst/>
          </a:prstGeom>
          <a:noFill/>
        </p:spPr>
        <p:txBody>
          <a:bodyPr wrap="square" rtlCol="0">
            <a:spAutoFit/>
          </a:bodyPr>
          <a:lstStyle/>
          <a:p>
            <a:pPr algn="just"/>
            <a:r>
              <a:rPr lang="sr-Latn-RS" altLang="zh-CN" dirty="0">
                <a:latin typeface="Arial" panose="020B0604020202020204" pitchFamily="34" charset="0"/>
                <a:ea typeface="Arial" panose="020B0604020202020204" pitchFamily="34" charset="0"/>
                <a:sym typeface="+mn-ea"/>
              </a:rPr>
              <a:t>Research and Innovation: Continuous research and innovation in medicine and technology enable the discovery of new treatments, diagnostic methods, and therapies.</a:t>
            </a:r>
          </a:p>
        </p:txBody>
      </p:sp>
      <p:sp>
        <p:nvSpPr>
          <p:cNvPr id="4" name="矩形 28"/>
          <p:cNvSpPr/>
          <p:nvPr/>
        </p:nvSpPr>
        <p:spPr>
          <a:xfrm>
            <a:off x="2743200" y="1174750"/>
            <a:ext cx="8561705"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sr-Latn-RS" altLang="zh-CN" b="1" u="sng" dirty="0">
                <a:latin typeface="Arial" panose="020B0604020202020204" pitchFamily="34" charset="0"/>
                <a:ea typeface="Arial" panose="020B0604020202020204" pitchFamily="34" charset="0"/>
              </a:rPr>
              <a:t>In </a:t>
            </a:r>
            <a:r>
              <a:rPr lang="sr-Latn-RS" altLang="zh-CN" b="1" u="sng" dirty="0" err="1">
                <a:latin typeface="Arial" panose="020B0604020202020204" pitchFamily="34" charset="0"/>
                <a:ea typeface="Arial" panose="020B0604020202020204" pitchFamily="34" charset="0"/>
              </a:rPr>
              <a:t>the</a:t>
            </a:r>
            <a:r>
              <a:rPr lang="sr-Latn-RS" altLang="zh-CN" b="1" u="sng" dirty="0">
                <a:latin typeface="Arial" panose="020B0604020202020204" pitchFamily="34" charset="0"/>
                <a:ea typeface="Arial" panose="020B0604020202020204" pitchFamily="34" charset="0"/>
              </a:rPr>
              <a:t> future h</a:t>
            </a:r>
            <a:r>
              <a:rPr lang="zh-CN" altLang="en-US" b="1" u="sng" dirty="0">
                <a:latin typeface="Arial" panose="020B0604020202020204" pitchFamily="34" charset="0"/>
                <a:ea typeface="Arial" panose="020B0604020202020204" pitchFamily="34" charset="0"/>
              </a:rPr>
              <a:t>ealthcare c</a:t>
            </a:r>
            <a:r>
              <a:rPr lang="sr-Latn-RS" altLang="zh-CN" b="1" u="sng" dirty="0" err="1">
                <a:latin typeface="Arial" panose="020B0604020202020204" pitchFamily="34" charset="0"/>
                <a:ea typeface="Arial" panose="020B0604020202020204" pitchFamily="34" charset="0"/>
              </a:rPr>
              <a:t>ould</a:t>
            </a:r>
            <a:r>
              <a:rPr lang="sr-Latn-RS" altLang="zh-CN" b="1" u="sng" dirty="0">
                <a:latin typeface="Arial" panose="020B0604020202020204" pitchFamily="34" charset="0"/>
                <a:ea typeface="Arial" panose="020B0604020202020204" pitchFamily="34" charset="0"/>
              </a:rPr>
              <a:t> </a:t>
            </a:r>
            <a:r>
              <a:rPr lang="zh-CN" altLang="en-US" b="1" u="sng" dirty="0">
                <a:latin typeface="Arial" panose="020B0604020202020204" pitchFamily="34" charset="0"/>
                <a:ea typeface="Arial" panose="020B0604020202020204" pitchFamily="34" charset="0"/>
              </a:rPr>
              <a:t>be improved</a:t>
            </a:r>
            <a:r>
              <a:rPr lang="sr-Latn-RS" altLang="zh-CN" b="1" u="sng" dirty="0">
                <a:latin typeface="Arial" panose="020B0604020202020204" pitchFamily="34" charset="0"/>
                <a:ea typeface="Arial" panose="020B0604020202020204" pitchFamily="34" charset="0"/>
              </a:rPr>
              <a:t>:</a:t>
            </a:r>
            <a:r>
              <a:rPr lang="zh-CN" altLang="en-US" b="1" u="sng" dirty="0">
                <a:latin typeface="Arial" panose="020B0604020202020204" pitchFamily="34" charset="0"/>
                <a:ea typeface="Arial" panose="020B0604020202020204" pitchFamily="34" charset="0"/>
              </a:rPr>
              <a:t> </a:t>
            </a:r>
          </a:p>
        </p:txBody>
      </p:sp>
      <p:sp>
        <p:nvSpPr>
          <p:cNvPr id="2" name="天启设计模板，盗取必究"/>
          <p:cNvSpPr/>
          <p:nvPr/>
        </p:nvSpPr>
        <p:spPr>
          <a:xfrm>
            <a:off x="3486785" y="3708400"/>
            <a:ext cx="7075170" cy="126873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just"/>
            <a:r>
              <a:rPr lang="en-US" b="1">
                <a:solidFill>
                  <a:schemeClr val="tx1"/>
                </a:solidFill>
                <a:latin typeface="Arial" panose="020B0604020202020204" pitchFamily="34" charset="0"/>
                <a:sym typeface="Arial" panose="020B0604020202020204" pitchFamily="34" charset="0"/>
              </a:rPr>
              <a:t>Sustainable Healthcare System Development:</a:t>
            </a:r>
            <a:r>
              <a:rPr lang="en-US">
                <a:solidFill>
                  <a:schemeClr val="tx1"/>
                </a:solidFill>
                <a:latin typeface="Arial" panose="020B0604020202020204" pitchFamily="34" charset="0"/>
                <a:sym typeface="Arial" panose="020B0604020202020204" pitchFamily="34" charset="0"/>
              </a:rPr>
              <a:t> Ensuring healthcare systems are sustainable for future generations requires careful resource planning, efficiency, and responsible financial use.</a:t>
            </a:r>
          </a:p>
        </p:txBody>
      </p:sp>
      <p:sp>
        <p:nvSpPr>
          <p:cNvPr id="7" name="天启设计模板，盗取必究"/>
          <p:cNvSpPr/>
          <p:nvPr/>
        </p:nvSpPr>
        <p:spPr>
          <a:xfrm>
            <a:off x="3486150" y="5163185"/>
            <a:ext cx="7075170" cy="1351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just"/>
            <a:r>
              <a:rPr lang="en-US" b="1" dirty="0">
                <a:solidFill>
                  <a:schemeClr val="tx1"/>
                </a:solidFill>
                <a:latin typeface="Arial" panose="020B0604020202020204" pitchFamily="34" charset="0"/>
                <a:sym typeface="Arial" panose="020B0604020202020204" pitchFamily="34" charset="0"/>
              </a:rPr>
              <a:t>Research and Innovation: </a:t>
            </a:r>
            <a:r>
              <a:rPr lang="en-US" dirty="0">
                <a:solidFill>
                  <a:schemeClr val="tx1"/>
                </a:solidFill>
                <a:latin typeface="Arial" panose="020B0604020202020204" pitchFamily="34" charset="0"/>
                <a:sym typeface="Arial" panose="020B0604020202020204" pitchFamily="34" charset="0"/>
              </a:rPr>
              <a:t>Continuous research and innovation in medicine and technology enable the discovery of new treatments, diagnostic methods, and therapies</a:t>
            </a:r>
            <a:r>
              <a:rPr lang="sr-Latn-RS" dirty="0">
                <a:solidFill>
                  <a:schemeClr val="tx1"/>
                </a:solidFill>
                <a:latin typeface="Arial" panose="020B0604020202020204" pitchFamily="34" charset="0"/>
                <a:sym typeface="Arial" panose="020B0604020202020204" pitchFamily="34" charset="0"/>
              </a:rPr>
              <a:t>.</a:t>
            </a:r>
            <a:endParaRPr lang="en-US" dirty="0">
              <a:solidFill>
                <a:schemeClr val="tx1"/>
              </a:solidFill>
              <a:latin typeface="Arial" panose="020B0604020202020204" pitchFamily="34" charset="0"/>
              <a:sym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204086" y="230087"/>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Employment in Healthcare</a:t>
            </a:r>
          </a:p>
        </p:txBody>
      </p:sp>
      <p:sp>
        <p:nvSpPr>
          <p:cNvPr id="17" name="天启设计模板，盗取必究"/>
          <p:cNvSpPr/>
          <p:nvPr/>
        </p:nvSpPr>
        <p:spPr>
          <a:xfrm>
            <a:off x="3171190" y="1375410"/>
            <a:ext cx="7240270" cy="271716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587752" y="1515891"/>
            <a:ext cx="6407150" cy="258445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Employment of healthcare workers varies worldwide according to national healthcare systems and regulations. In most countries, healthcare workers must meet specific educational, professional, and regulatory requirements to obtain a license to provide healthcare services. Levels of healthcare roles are often defined by the degree of professional training, experience, and responsibilities healthcare workers have. Here's a general overview of levels of </a:t>
            </a:r>
            <a:r>
              <a:rPr lang="sr-Latn-RS" altLang="zh-CN" b="1" dirty="0" err="1">
                <a:latin typeface="Arial" panose="020B0604020202020204" pitchFamily="34" charset="0"/>
                <a:ea typeface="Arial" panose="020B0604020202020204" pitchFamily="34" charset="0"/>
                <a:sym typeface="+mn-ea"/>
              </a:rPr>
              <a:t>healthcare</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roles</a:t>
            </a:r>
            <a:r>
              <a:rPr lang="sr-Latn-RS" altLang="zh-CN" b="1" dirty="0">
                <a:latin typeface="Arial" panose="020B0604020202020204" pitchFamily="34" charset="0"/>
                <a:ea typeface="Arial" panose="020B0604020202020204" pitchFamily="34" charset="0"/>
                <a:sym typeface="+mn-ea"/>
              </a:rPr>
              <a:t>.</a:t>
            </a:r>
          </a:p>
        </p:txBody>
      </p:sp>
      <p:pic>
        <p:nvPicPr>
          <p:cNvPr id="3" name="Picture 2" descr="dreamstime_l_47382652_manpower"/>
          <p:cNvPicPr>
            <a:picLocks noChangeAspect="1"/>
          </p:cNvPicPr>
          <p:nvPr/>
        </p:nvPicPr>
        <p:blipFill>
          <a:blip r:embed="rId7"/>
          <a:stretch>
            <a:fillRect/>
          </a:stretch>
        </p:blipFill>
        <p:spPr>
          <a:xfrm>
            <a:off x="3983674" y="4700134"/>
            <a:ext cx="5481955" cy="244729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35891" y="-36195"/>
            <a:ext cx="12327891" cy="8855005"/>
            <a:chOff x="-135891" y="0"/>
            <a:chExt cx="12327891" cy="8855005"/>
          </a:xfrm>
        </p:grpSpPr>
        <p:pic>
          <p:nvPicPr>
            <p:cNvPr id="38" name="图片 37"/>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39" name="图片 38"/>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40" name="矩形 39"/>
            <p:cNvSpPr/>
            <p:nvPr/>
          </p:nvSpPr>
          <p:spPr>
            <a:xfrm>
              <a:off x="-135891" y="1997005"/>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Arial" panose="020B0604020202020204" pitchFamily="34" charset="0"/>
              </a:endParaRPr>
            </a:p>
          </p:txBody>
        </p:sp>
      </p:grpSp>
      <p:grpSp>
        <p:nvGrpSpPr>
          <p:cNvPr id="25" name="组合 24"/>
          <p:cNvGrpSpPr/>
          <p:nvPr/>
        </p:nvGrpSpPr>
        <p:grpSpPr>
          <a:xfrm>
            <a:off x="233215" y="2951154"/>
            <a:ext cx="3626485" cy="3709387"/>
            <a:chOff x="1563663" y="3368350"/>
            <a:chExt cx="3626485" cy="3709387"/>
          </a:xfrm>
        </p:grpSpPr>
        <p:sp>
          <p:nvSpPr>
            <p:cNvPr id="26" name="矩形 28"/>
            <p:cNvSpPr/>
            <p:nvPr/>
          </p:nvSpPr>
          <p:spPr>
            <a:xfrm>
              <a:off x="1563663" y="4106572"/>
              <a:ext cx="3626485" cy="2971165"/>
            </a:xfrm>
            <a:prstGeom prst="rect">
              <a:avLst/>
            </a:prstGeom>
            <a:noFill/>
            <a:ln w="9525">
              <a:noFill/>
            </a:ln>
          </p:spPr>
          <p:txBody>
            <a:bodyPr wrap="square" lIns="0" tIns="0" rIns="0" bIns="0" anchor="t">
              <a:spAutoFit/>
            </a:bodyPr>
            <a:lstStyle/>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Diploma/Certificate:</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Basic education in healthcare, such as medical nurses, laboratory technicians, radiology technicians.</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Associate's Degree</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A two-year education, often required for technical and medical assistants.</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Bachelor's Degree: </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 four-year education, such as registered nurses, radiologists, physiotherapists.</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Master's Degree:</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Advanced programs, such as specialized nurses, medical social workers.</a:t>
              </a:r>
            </a:p>
          </p:txBody>
        </p:sp>
        <p:sp>
          <p:nvSpPr>
            <p:cNvPr id="27" name="天启设计模板，盗取必究"/>
            <p:cNvSpPr txBox="1"/>
            <p:nvPr/>
          </p:nvSpPr>
          <p:spPr>
            <a:xfrm>
              <a:off x="1767663" y="3368350"/>
              <a:ext cx="3184525" cy="492125"/>
            </a:xfrm>
            <a:prstGeom prst="rect">
              <a:avLst/>
            </a:prstGeom>
            <a:noFill/>
            <a:ln w="9525">
              <a:noFill/>
            </a:ln>
          </p:spPr>
          <p:txBody>
            <a:bodyPr wrap="square" lIns="0" tIns="0" rIns="0" bIns="0" anchor="t">
              <a:spAutoFit/>
            </a:bodyPr>
            <a:lstStyle/>
            <a:p>
              <a:pPr algn="ctr"/>
              <a:r>
                <a:rPr lang="zh-CN" altLang="en-US" sz="1600" b="1" dirty="0">
                  <a:solidFill>
                    <a:schemeClr val="tx1">
                      <a:lumMod val="65000"/>
                      <a:lumOff val="35000"/>
                    </a:schemeClr>
                  </a:solidFill>
                  <a:latin typeface="Arial" panose="020B0604020202020204" pitchFamily="34" charset="0"/>
                  <a:ea typeface="Arial" panose="020B0604020202020204" pitchFamily="34" charset="0"/>
                  <a:sym typeface="+mn-ea"/>
                </a:rPr>
                <a:t>Health Science and Medical Training Levels</a:t>
              </a:r>
              <a:endPar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31" name="组合 30"/>
          <p:cNvGrpSpPr/>
          <p:nvPr/>
        </p:nvGrpSpPr>
        <p:grpSpPr>
          <a:xfrm>
            <a:off x="4331036" y="2268220"/>
            <a:ext cx="3624580" cy="3783400"/>
            <a:chOff x="2410789" y="4019225"/>
            <a:chExt cx="3114675" cy="3783400"/>
          </a:xfrm>
        </p:grpSpPr>
        <p:sp>
          <p:nvSpPr>
            <p:cNvPr id="32" name="矩形 28"/>
            <p:cNvSpPr/>
            <p:nvPr/>
          </p:nvSpPr>
          <p:spPr>
            <a:xfrm>
              <a:off x="2410789" y="4573015"/>
              <a:ext cx="3114675" cy="3229610"/>
            </a:xfrm>
            <a:prstGeom prst="rect">
              <a:avLst/>
            </a:prstGeom>
            <a:noFill/>
            <a:ln w="9525">
              <a:noFill/>
            </a:ln>
          </p:spPr>
          <p:txBody>
            <a:bodyPr wrap="square" lIns="0" tIns="0" rIns="0" bIns="0" anchor="t">
              <a:spAutoFit/>
            </a:bodyPr>
            <a:lstStyle/>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Medical Students:</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Individuals studying medicine at medical schools.</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Medical Doctor (MD):</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Completed medical school, typically four to six years, with additional training during residency.</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Doctor of Osteopathy (DO):</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Similar to medical doctors but with additional training in osteopathy.</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Specializations and Residencies:</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Physicians often continue training with specializations (e.g., surgery, pediatrics) and residencies (additional practical training).</a:t>
              </a:r>
            </a:p>
          </p:txBody>
        </p:sp>
        <p:sp>
          <p:nvSpPr>
            <p:cNvPr id="33" name="天启设计模板，盗取必究"/>
            <p:cNvSpPr txBox="1"/>
            <p:nvPr/>
          </p:nvSpPr>
          <p:spPr>
            <a:xfrm>
              <a:off x="2476958" y="4019225"/>
              <a:ext cx="2691765" cy="24574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Medical Profession Levels</a:t>
              </a:r>
            </a:p>
          </p:txBody>
        </p:sp>
      </p:grpSp>
      <p:grpSp>
        <p:nvGrpSpPr>
          <p:cNvPr id="34" name="组合 33"/>
          <p:cNvGrpSpPr/>
          <p:nvPr/>
        </p:nvGrpSpPr>
        <p:grpSpPr>
          <a:xfrm>
            <a:off x="8226894" y="3029259"/>
            <a:ext cx="3425190" cy="3362549"/>
            <a:chOff x="1843956" y="4019225"/>
            <a:chExt cx="3425190" cy="3362549"/>
          </a:xfrm>
        </p:grpSpPr>
        <p:sp>
          <p:nvSpPr>
            <p:cNvPr id="35" name="矩形 28"/>
            <p:cNvSpPr/>
            <p:nvPr/>
          </p:nvSpPr>
          <p:spPr>
            <a:xfrm>
              <a:off x="1843956" y="4712234"/>
              <a:ext cx="3425190" cy="2669540"/>
            </a:xfrm>
            <a:prstGeom prst="rect">
              <a:avLst/>
            </a:prstGeom>
            <a:noFill/>
            <a:ln w="9525">
              <a:noFill/>
            </a:ln>
          </p:spPr>
          <p:txBody>
            <a:bodyPr wrap="square" lIns="0" tIns="0" rIns="0" bIns="0" anchor="t">
              <a:spAutoFit/>
            </a:bodyPr>
            <a:lstStyle/>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Specialist:</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Individuals with expertise in a specific medical field, such as cardiologist, dermatologist, endocrinologist.</a:t>
              </a:r>
            </a:p>
            <a:p>
              <a:pPr algn="l"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Master of Science (MS)/Doctor of </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Philosophy (PhD):</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Individuals with advanced education in research and academic work, often in areas like medical science or pharmacology.</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Clinical Pharmacists: </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Pharmacists with additional education in clinical practice.</a:t>
              </a:r>
            </a:p>
          </p:txBody>
        </p:sp>
        <p:sp>
          <p:nvSpPr>
            <p:cNvPr id="36" name="天启设计模板，盗取必究"/>
            <p:cNvSpPr txBox="1"/>
            <p:nvPr/>
          </p:nvSpPr>
          <p:spPr>
            <a:xfrm>
              <a:off x="2531568" y="4019225"/>
              <a:ext cx="2084070" cy="49212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Advanced Specialist Levels</a:t>
              </a:r>
            </a:p>
          </p:txBody>
        </p:sp>
      </p:grpSp>
      <p:pic>
        <p:nvPicPr>
          <p:cNvPr id="24" name="Content Placeholder 23" descr="images (2)"/>
          <p:cNvPicPr>
            <a:picLocks noGrp="1" noChangeAspect="1"/>
          </p:cNvPicPr>
          <p:nvPr>
            <p:ph sz="half" idx="2"/>
          </p:nvPr>
        </p:nvPicPr>
        <p:blipFill>
          <a:blip r:embed="rId6"/>
          <a:srcRect b="18276"/>
          <a:stretch>
            <a:fillRect/>
          </a:stretch>
        </p:blipFill>
        <p:spPr>
          <a:xfrm>
            <a:off x="4663440" y="153035"/>
            <a:ext cx="2468880" cy="2042160"/>
          </a:xfrm>
          <a:prstGeom prst="rect">
            <a:avLst/>
          </a:prstGeom>
        </p:spPr>
      </p:pic>
      <p:pic>
        <p:nvPicPr>
          <p:cNvPr id="48" name="Content Placeholder 47" descr="couple-of-medical-staff-healthcare-workers-characters-free-vector"/>
          <p:cNvPicPr>
            <a:picLocks noGrp="1" noChangeAspect="1"/>
          </p:cNvPicPr>
          <p:nvPr>
            <p:ph sz="half" idx="1"/>
          </p:nvPr>
        </p:nvPicPr>
        <p:blipFill>
          <a:blip r:embed="rId7"/>
          <a:stretch>
            <a:fillRect/>
          </a:stretch>
        </p:blipFill>
        <p:spPr>
          <a:xfrm>
            <a:off x="558800" y="632460"/>
            <a:ext cx="2779654" cy="2318385"/>
          </a:xfrm>
          <a:prstGeom prst="rect">
            <a:avLst/>
          </a:prstGeom>
        </p:spPr>
      </p:pic>
      <p:pic>
        <p:nvPicPr>
          <p:cNvPr id="50" name="Picture 49" descr="set-medical-workers-health-professional-vector-26896759"/>
          <p:cNvPicPr>
            <a:picLocks noChangeAspect="1"/>
          </p:cNvPicPr>
          <p:nvPr/>
        </p:nvPicPr>
        <p:blipFill>
          <a:blip r:embed="rId8"/>
          <a:srcRect t="1824" b="9287"/>
          <a:stretch>
            <a:fillRect/>
          </a:stretch>
        </p:blipFill>
        <p:spPr>
          <a:xfrm>
            <a:off x="8790567" y="632460"/>
            <a:ext cx="1989251" cy="2045361"/>
          </a:xfrm>
          <a:prstGeom prst="rect">
            <a:avLst/>
          </a:prstGeom>
        </p:spPr>
      </p:pic>
    </p:spTree>
  </p:cSld>
  <p:clrMapOvr>
    <a:masterClrMapping/>
  </p:clrMapOvr>
  <p:transition advTm="0">
    <p:comb/>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929765" y="-45085"/>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 Healthcare</a:t>
            </a:r>
          </a:p>
        </p:txBody>
      </p:sp>
      <p:sp>
        <p:nvSpPr>
          <p:cNvPr id="17" name="天启设计模板，盗取必究"/>
          <p:cNvSpPr/>
          <p:nvPr/>
        </p:nvSpPr>
        <p:spPr>
          <a:xfrm>
            <a:off x="3171190" y="1022350"/>
            <a:ext cx="7240270" cy="7778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587115" y="1088390"/>
            <a:ext cx="6407150" cy="64516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Several countries are known for their high level of primary healthcare. Here are some </a:t>
            </a:r>
            <a:r>
              <a:rPr lang="sr-Latn-RS" altLang="zh-CN" b="1" dirty="0" err="1">
                <a:latin typeface="Arial" panose="020B0604020202020204" pitchFamily="34" charset="0"/>
                <a:ea typeface="Arial" panose="020B0604020202020204" pitchFamily="34" charset="0"/>
                <a:sym typeface="+mn-ea"/>
              </a:rPr>
              <a:t>examples</a:t>
            </a:r>
            <a:r>
              <a:rPr lang="sr-Latn-RS" altLang="zh-CN" b="1" dirty="0">
                <a:latin typeface="Arial" panose="020B0604020202020204" pitchFamily="34" charset="0"/>
                <a:ea typeface="Arial" panose="020B0604020202020204" pitchFamily="34" charset="0"/>
                <a:sym typeface="+mn-ea"/>
              </a:rPr>
              <a:t>:</a:t>
            </a:r>
          </a:p>
        </p:txBody>
      </p:sp>
      <p:sp>
        <p:nvSpPr>
          <p:cNvPr id="10" name="天启设计模板，盗取必究"/>
          <p:cNvSpPr/>
          <p:nvPr/>
        </p:nvSpPr>
        <p:spPr>
          <a:xfrm>
            <a:off x="2438401" y="2223135"/>
            <a:ext cx="8585199" cy="153797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a:r>
              <a:rPr lang="en-US" b="1" dirty="0">
                <a:solidFill>
                  <a:schemeClr val="tx1"/>
                </a:solidFill>
                <a:latin typeface="Arial" panose="020B0604020202020204" pitchFamily="34" charset="0"/>
                <a:sym typeface="Arial" panose="020B0604020202020204" pitchFamily="34" charset="0"/>
              </a:rPr>
              <a:t>Finland: Finland is often cited as an example of excellent primary healthcare. They have a system that allows patients access to doctors and healthcare professionals as needed, with an emphasis on prevention, early disease detection, and patient monitoring. They are open to innovations, including </a:t>
            </a:r>
            <a:endParaRPr lang="sr-Latn-RS" b="1" dirty="0">
              <a:solidFill>
                <a:schemeClr val="tx1"/>
              </a:solidFill>
              <a:latin typeface="Arial" panose="020B0604020202020204" pitchFamily="34" charset="0"/>
              <a:sym typeface="Arial" panose="020B0604020202020204" pitchFamily="34" charset="0"/>
            </a:endParaRPr>
          </a:p>
          <a:p>
            <a:pPr algn="l"/>
            <a:r>
              <a:rPr lang="en-US" b="1" dirty="0">
                <a:solidFill>
                  <a:schemeClr val="tx1"/>
                </a:solidFill>
                <a:latin typeface="Arial" panose="020B0604020202020204" pitchFamily="34" charset="0"/>
                <a:sym typeface="Arial" panose="020B0604020202020204" pitchFamily="34" charset="0"/>
              </a:rPr>
              <a:t>e-health and telemedicine</a:t>
            </a:r>
            <a:r>
              <a:rPr lang="sr-Latn-RS" b="1" dirty="0">
                <a:solidFill>
                  <a:schemeClr val="tx1"/>
                </a:solidFill>
                <a:latin typeface="Arial" panose="020B0604020202020204" pitchFamily="34" charset="0"/>
                <a:sym typeface="Arial" panose="020B0604020202020204" pitchFamily="34" charset="0"/>
              </a:rPr>
              <a:t>.</a:t>
            </a:r>
            <a:endParaRPr lang="en-US" b="1" dirty="0">
              <a:solidFill>
                <a:schemeClr val="tx1"/>
              </a:solidFill>
              <a:latin typeface="Arial" panose="020B0604020202020204" pitchFamily="34" charset="0"/>
              <a:sym typeface="Arial" panose="020B0604020202020204" pitchFamily="34" charset="0"/>
            </a:endParaRPr>
          </a:p>
        </p:txBody>
      </p:sp>
      <p:pic>
        <p:nvPicPr>
          <p:cNvPr id="2" name="Picture 1" descr="преузимање"/>
          <p:cNvPicPr>
            <a:picLocks noChangeAspect="1"/>
          </p:cNvPicPr>
          <p:nvPr/>
        </p:nvPicPr>
        <p:blipFill>
          <a:blip r:embed="rId7"/>
          <a:stretch>
            <a:fillRect/>
          </a:stretch>
        </p:blipFill>
        <p:spPr>
          <a:xfrm>
            <a:off x="5256215" y="4636905"/>
            <a:ext cx="3070225" cy="1876425"/>
          </a:xfrm>
          <a:prstGeom prst="rect">
            <a:avLst/>
          </a:prstGeom>
          <a:ln>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041255" y="0"/>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 Healthcare</a:t>
            </a:r>
          </a:p>
        </p:txBody>
      </p:sp>
      <p:sp>
        <p:nvSpPr>
          <p:cNvPr id="17" name="天启设计模板，盗取必究"/>
          <p:cNvSpPr/>
          <p:nvPr/>
        </p:nvSpPr>
        <p:spPr>
          <a:xfrm>
            <a:off x="3171190" y="1022350"/>
            <a:ext cx="7240270" cy="7778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587115" y="1088390"/>
            <a:ext cx="6407150" cy="64516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Several countries are known for their high level of primary healthcare. Here are some </a:t>
            </a:r>
            <a:r>
              <a:rPr lang="sr-Latn-RS" altLang="zh-CN" b="1" dirty="0" err="1">
                <a:latin typeface="Arial" panose="020B0604020202020204" pitchFamily="34" charset="0"/>
                <a:ea typeface="Arial" panose="020B0604020202020204" pitchFamily="34" charset="0"/>
                <a:sym typeface="+mn-ea"/>
              </a:rPr>
              <a:t>examples</a:t>
            </a:r>
            <a:r>
              <a:rPr lang="sr-Latn-RS" altLang="zh-CN" b="1" dirty="0">
                <a:latin typeface="Arial" panose="020B0604020202020204" pitchFamily="34" charset="0"/>
                <a:ea typeface="Arial" panose="020B0604020202020204" pitchFamily="34" charset="0"/>
                <a:sym typeface="+mn-ea"/>
              </a:rPr>
              <a:t>:</a:t>
            </a:r>
          </a:p>
        </p:txBody>
      </p:sp>
      <p:sp>
        <p:nvSpPr>
          <p:cNvPr id="10" name="天启设计模板，盗取必究"/>
          <p:cNvSpPr/>
          <p:nvPr/>
        </p:nvSpPr>
        <p:spPr>
          <a:xfrm>
            <a:off x="3253740" y="2223135"/>
            <a:ext cx="7075170" cy="153797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a:r>
              <a:rPr lang="en-US" b="1" dirty="0">
                <a:solidFill>
                  <a:schemeClr val="tx1"/>
                </a:solidFill>
                <a:latin typeface="Arial" panose="020B0604020202020204" pitchFamily="34" charset="0"/>
                <a:sym typeface="Arial" panose="020B0604020202020204" pitchFamily="34" charset="0"/>
              </a:rPr>
              <a:t>Norway: Norway also has highly-rated primary healthcare. The system is decentralized, focusing on preventive measures and mandatory health check-ups for children. They also have a well-developed emergency medical system.</a:t>
            </a:r>
          </a:p>
        </p:txBody>
      </p:sp>
      <p:pic>
        <p:nvPicPr>
          <p:cNvPr id="3" name="Picture 2" descr="преузимање (1)"/>
          <p:cNvPicPr>
            <a:picLocks noChangeAspect="1"/>
          </p:cNvPicPr>
          <p:nvPr/>
        </p:nvPicPr>
        <p:blipFill>
          <a:blip r:embed="rId7"/>
          <a:stretch>
            <a:fillRect/>
          </a:stretch>
        </p:blipFill>
        <p:spPr>
          <a:xfrm>
            <a:off x="5420362" y="4579755"/>
            <a:ext cx="2741930" cy="1990725"/>
          </a:xfrm>
          <a:prstGeom prst="rect">
            <a:avLst/>
          </a:prstGeom>
          <a:ln>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041255" y="-147"/>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 Healthcare</a:t>
            </a:r>
          </a:p>
        </p:txBody>
      </p:sp>
      <p:sp>
        <p:nvSpPr>
          <p:cNvPr id="17" name="天启设计模板，盗取必究"/>
          <p:cNvSpPr/>
          <p:nvPr/>
        </p:nvSpPr>
        <p:spPr>
          <a:xfrm>
            <a:off x="3171190" y="1022350"/>
            <a:ext cx="7240270" cy="7778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587115" y="1088390"/>
            <a:ext cx="6407150" cy="64516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Several countries are known for their high level of primary healthcare. Here are some </a:t>
            </a:r>
            <a:r>
              <a:rPr lang="sr-Latn-RS" altLang="zh-CN" b="1" dirty="0" err="1">
                <a:latin typeface="Arial" panose="020B0604020202020204" pitchFamily="34" charset="0"/>
                <a:ea typeface="Arial" panose="020B0604020202020204" pitchFamily="34" charset="0"/>
                <a:sym typeface="+mn-ea"/>
              </a:rPr>
              <a:t>examples</a:t>
            </a:r>
            <a:r>
              <a:rPr lang="sr-Latn-RS" altLang="zh-CN" b="1" dirty="0">
                <a:latin typeface="Arial" panose="020B0604020202020204" pitchFamily="34" charset="0"/>
                <a:ea typeface="Arial" panose="020B0604020202020204" pitchFamily="34" charset="0"/>
                <a:sym typeface="+mn-ea"/>
              </a:rPr>
              <a:t>:</a:t>
            </a:r>
          </a:p>
        </p:txBody>
      </p:sp>
      <p:sp>
        <p:nvSpPr>
          <p:cNvPr id="10" name="天启设计模板，盗取必究"/>
          <p:cNvSpPr/>
          <p:nvPr/>
        </p:nvSpPr>
        <p:spPr>
          <a:xfrm>
            <a:off x="3088640" y="2223135"/>
            <a:ext cx="7322820" cy="153797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a:r>
              <a:rPr lang="en-US" b="1" dirty="0">
                <a:solidFill>
                  <a:schemeClr val="tx1"/>
                </a:solidFill>
                <a:latin typeface="Arial" panose="020B0604020202020204" pitchFamily="34" charset="0"/>
                <a:sym typeface="Arial" panose="020B0604020202020204" pitchFamily="34" charset="0"/>
              </a:rPr>
              <a:t>Cuba: Despite different economic conditions, Cuba stands out for its comprehensive approach to healthcare for all citizens. They have highly trained healthcare workers who often work in communities, focusing on preventive measures and early disease detection.</a:t>
            </a:r>
          </a:p>
        </p:txBody>
      </p:sp>
      <p:pic>
        <p:nvPicPr>
          <p:cNvPr id="2" name="Picture 1" descr="преузимање (2)"/>
          <p:cNvPicPr>
            <a:picLocks noChangeAspect="1"/>
          </p:cNvPicPr>
          <p:nvPr/>
        </p:nvPicPr>
        <p:blipFill>
          <a:blip r:embed="rId7"/>
          <a:stretch>
            <a:fillRect/>
          </a:stretch>
        </p:blipFill>
        <p:spPr>
          <a:xfrm>
            <a:off x="5208744" y="4517072"/>
            <a:ext cx="3169920" cy="1584960"/>
          </a:xfrm>
          <a:prstGeom prst="rect">
            <a:avLst/>
          </a:prstGeom>
          <a:ln>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041255" y="50165"/>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 Healthcare</a:t>
            </a:r>
          </a:p>
        </p:txBody>
      </p:sp>
      <p:sp>
        <p:nvSpPr>
          <p:cNvPr id="17" name="天启设计模板，盗取必究"/>
          <p:cNvSpPr/>
          <p:nvPr/>
        </p:nvSpPr>
        <p:spPr>
          <a:xfrm>
            <a:off x="3171190" y="1022350"/>
            <a:ext cx="7240270" cy="7778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587115" y="1088390"/>
            <a:ext cx="6407150" cy="64516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Several countries are known for their high level of primary healthcare. Here are some </a:t>
            </a:r>
            <a:r>
              <a:rPr lang="sr-Latn-RS" altLang="zh-CN" b="1" dirty="0" err="1">
                <a:latin typeface="Arial" panose="020B0604020202020204" pitchFamily="34" charset="0"/>
                <a:ea typeface="Arial" panose="020B0604020202020204" pitchFamily="34" charset="0"/>
                <a:sym typeface="+mn-ea"/>
              </a:rPr>
              <a:t>examples</a:t>
            </a:r>
            <a:r>
              <a:rPr lang="sr-Latn-RS" altLang="zh-CN" b="1" dirty="0">
                <a:latin typeface="Arial" panose="020B0604020202020204" pitchFamily="34" charset="0"/>
                <a:ea typeface="Arial" panose="020B0604020202020204" pitchFamily="34" charset="0"/>
                <a:sym typeface="+mn-ea"/>
              </a:rPr>
              <a:t>:</a:t>
            </a:r>
          </a:p>
        </p:txBody>
      </p:sp>
      <p:sp>
        <p:nvSpPr>
          <p:cNvPr id="10" name="天启设计模板，盗取必究"/>
          <p:cNvSpPr/>
          <p:nvPr/>
        </p:nvSpPr>
        <p:spPr>
          <a:xfrm>
            <a:off x="3171190" y="2223135"/>
            <a:ext cx="7240270" cy="153797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a:r>
              <a:rPr lang="en-US" b="1" dirty="0">
                <a:solidFill>
                  <a:schemeClr val="tx1"/>
                </a:solidFill>
                <a:latin typeface="Arial" panose="020B0604020202020204" pitchFamily="34" charset="0"/>
                <a:sym typeface="Arial" panose="020B0604020202020204" pitchFamily="34" charset="0"/>
              </a:rPr>
              <a:t>Australia: Australia has a healthcare system that combines public and private options. Primary healthcare is provided through a comprehensive system of general practitioners (GPs), and public healthcare covers many basic health services</a:t>
            </a:r>
            <a:r>
              <a:rPr lang="sr-Latn-RS" b="1" dirty="0">
                <a:solidFill>
                  <a:schemeClr val="tx1"/>
                </a:solidFill>
                <a:latin typeface="Arial" panose="020B0604020202020204" pitchFamily="34" charset="0"/>
                <a:sym typeface="Arial" panose="020B0604020202020204" pitchFamily="34" charset="0"/>
              </a:rPr>
              <a:t>.</a:t>
            </a:r>
            <a:endParaRPr lang="en-US" b="1" dirty="0">
              <a:solidFill>
                <a:schemeClr val="tx1"/>
              </a:solidFill>
              <a:latin typeface="Arial" panose="020B0604020202020204" pitchFamily="34" charset="0"/>
              <a:sym typeface="Arial" panose="020B0604020202020204" pitchFamily="34" charset="0"/>
            </a:endParaRPr>
          </a:p>
        </p:txBody>
      </p:sp>
      <p:pic>
        <p:nvPicPr>
          <p:cNvPr id="2" name="Picture 1" descr="преузимање (3)"/>
          <p:cNvPicPr>
            <a:picLocks noChangeAspect="1"/>
          </p:cNvPicPr>
          <p:nvPr/>
        </p:nvPicPr>
        <p:blipFill>
          <a:blip r:embed="rId7"/>
          <a:stretch>
            <a:fillRect/>
          </a:stretch>
        </p:blipFill>
        <p:spPr>
          <a:xfrm>
            <a:off x="5057142" y="4400334"/>
            <a:ext cx="3468370" cy="1734185"/>
          </a:xfrm>
          <a:prstGeom prst="rect">
            <a:avLst/>
          </a:prstGeom>
          <a:ln>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041255" y="-24130"/>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 Healthcare</a:t>
            </a:r>
          </a:p>
        </p:txBody>
      </p:sp>
      <p:sp>
        <p:nvSpPr>
          <p:cNvPr id="17" name="天启设计模板，盗取必究"/>
          <p:cNvSpPr/>
          <p:nvPr/>
        </p:nvSpPr>
        <p:spPr>
          <a:xfrm>
            <a:off x="3171190" y="1022350"/>
            <a:ext cx="7240270" cy="7778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587115" y="1088390"/>
            <a:ext cx="6407150" cy="64516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Several countries are known for their high level of primary healthcare. Here are some </a:t>
            </a:r>
            <a:r>
              <a:rPr lang="sr-Latn-RS" altLang="zh-CN" b="1" dirty="0" err="1">
                <a:latin typeface="Arial" panose="020B0604020202020204" pitchFamily="34" charset="0"/>
                <a:ea typeface="Arial" panose="020B0604020202020204" pitchFamily="34" charset="0"/>
                <a:sym typeface="+mn-ea"/>
              </a:rPr>
              <a:t>examples</a:t>
            </a:r>
            <a:r>
              <a:rPr lang="sr-Latn-RS" altLang="zh-CN" b="1" dirty="0">
                <a:latin typeface="Arial" panose="020B0604020202020204" pitchFamily="34" charset="0"/>
                <a:ea typeface="Arial" panose="020B0604020202020204" pitchFamily="34" charset="0"/>
                <a:sym typeface="+mn-ea"/>
              </a:rPr>
              <a:t>:</a:t>
            </a:r>
          </a:p>
        </p:txBody>
      </p:sp>
      <p:sp>
        <p:nvSpPr>
          <p:cNvPr id="10" name="天启设计模板，盗取必究"/>
          <p:cNvSpPr/>
          <p:nvPr/>
        </p:nvSpPr>
        <p:spPr>
          <a:xfrm>
            <a:off x="3171190" y="2223135"/>
            <a:ext cx="7240270" cy="153797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a:r>
              <a:rPr lang="en-US" b="1" dirty="0">
                <a:solidFill>
                  <a:schemeClr val="tx1"/>
                </a:solidFill>
                <a:latin typeface="Arial" panose="020B0604020202020204" pitchFamily="34" charset="0"/>
                <a:sym typeface="Arial" panose="020B0604020202020204" pitchFamily="34" charset="0"/>
              </a:rPr>
              <a:t>Singapore: Singapore is known for its well-organized system of health clinics, where patients receive basic medical services at affordable prices. They have a high degree of digitalization in healthcare</a:t>
            </a:r>
            <a:r>
              <a:rPr lang="sr-Latn-RS" b="1" dirty="0">
                <a:solidFill>
                  <a:schemeClr val="tx1"/>
                </a:solidFill>
                <a:latin typeface="Arial" panose="020B0604020202020204" pitchFamily="34" charset="0"/>
                <a:sym typeface="Arial" panose="020B0604020202020204" pitchFamily="34" charset="0"/>
              </a:rPr>
              <a:t>.</a:t>
            </a:r>
            <a:endParaRPr lang="en-US" b="1" dirty="0">
              <a:solidFill>
                <a:schemeClr val="tx1"/>
              </a:solidFill>
              <a:latin typeface="Arial" panose="020B0604020202020204" pitchFamily="34" charset="0"/>
              <a:sym typeface="Arial" panose="020B0604020202020204" pitchFamily="34" charset="0"/>
            </a:endParaRPr>
          </a:p>
        </p:txBody>
      </p:sp>
      <p:pic>
        <p:nvPicPr>
          <p:cNvPr id="3" name="Picture 2" descr="преузимање (4)"/>
          <p:cNvPicPr>
            <a:picLocks noChangeAspect="1"/>
          </p:cNvPicPr>
          <p:nvPr/>
        </p:nvPicPr>
        <p:blipFill>
          <a:blip r:embed="rId7"/>
          <a:stretch>
            <a:fillRect/>
          </a:stretch>
        </p:blipFill>
        <p:spPr>
          <a:xfrm>
            <a:off x="5205095" y="4366895"/>
            <a:ext cx="3355340" cy="2237105"/>
          </a:xfrm>
          <a:prstGeom prst="rect">
            <a:avLst/>
          </a:prstGeom>
          <a:ln>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160905" y="635180"/>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PRIMARY HEALTH CARE</a:t>
            </a:r>
          </a:p>
        </p:txBody>
      </p:sp>
      <p:sp>
        <p:nvSpPr>
          <p:cNvPr id="17" name="天启设计模板，盗取必究"/>
          <p:cNvSpPr/>
          <p:nvPr/>
        </p:nvSpPr>
        <p:spPr>
          <a:xfrm>
            <a:off x="3604895" y="2066290"/>
            <a:ext cx="6290310" cy="271716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786505" y="2409825"/>
            <a:ext cx="5927090" cy="2308324"/>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Primary health care (PHC)</a:t>
            </a:r>
            <a:r>
              <a:rPr lang="sr-Latn-RS" altLang="zh-CN" dirty="0">
                <a:latin typeface="Arial" panose="020B0604020202020204" pitchFamily="34" charset="0"/>
                <a:ea typeface="Arial" panose="020B0604020202020204" pitchFamily="34" charset="0"/>
                <a:sym typeface="+mn-ea"/>
              </a:rPr>
              <a:t> is a foundational and essential component of a healthcare system that focuses on providing comprehensive and accessible healthcare services to individuals and communities. </a:t>
            </a:r>
          </a:p>
          <a:p>
            <a:pPr algn="just"/>
            <a:r>
              <a:rPr lang="sr-Latn-RS" altLang="zh-CN" dirty="0" err="1">
                <a:latin typeface="Arial" panose="020B0604020202020204" pitchFamily="34" charset="0"/>
                <a:ea typeface="Arial" panose="020B0604020202020204" pitchFamily="34" charset="0"/>
                <a:sym typeface="+mn-ea"/>
              </a:rPr>
              <a:t>It</a:t>
            </a:r>
            <a:r>
              <a:rPr lang="sr-Latn-RS" altLang="zh-CN" dirty="0">
                <a:latin typeface="Arial" panose="020B0604020202020204" pitchFamily="34" charset="0"/>
                <a:ea typeface="Arial" panose="020B0604020202020204" pitchFamily="34" charset="0"/>
                <a:sym typeface="+mn-ea"/>
              </a:rPr>
              <a:t> serves as the first point of contact for individuals seeking medical care and plays a crucial role in promoting health, preventing diseases, and managing chronic conditions.</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3880"/>
            <a:ext cx="12192001" cy="6861880"/>
            <a:chOff x="-1" y="-3880"/>
            <a:chExt cx="12192001" cy="6861880"/>
          </a:xfrm>
        </p:grpSpPr>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7" name="图片 6"/>
            <p:cNvPicPr>
              <a:picLocks noChangeAspect="1"/>
            </p:cNvPicPr>
            <p:nvPr/>
          </p:nvPicPr>
          <p:blipFill rotWithShape="1">
            <a:blip r:embed="rId4" cstate="print">
              <a:extLst>
                <a:ext uri="{BEBA8EAE-BF5A-486C-A8C5-ECC9F3942E4B}">
                  <a14:imgProps xmlns:a14="http://schemas.microsoft.com/office/drawing/2010/main">
                    <a14:imgLayer r:embed="rId5">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14" name="图片 13"/>
            <p:cNvPicPr>
              <a:picLocks noChangeAspect="1"/>
            </p:cNvPicPr>
            <p:nvPr/>
          </p:nvPicPr>
          <p:blipFill rotWithShape="1">
            <a:blip r:embed="rId6"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8" name="矩形 7"/>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20" name="稻壳天启设计，盗取必究。"/>
          <p:cNvSpPr txBox="1"/>
          <p:nvPr/>
        </p:nvSpPr>
        <p:spPr>
          <a:xfrm>
            <a:off x="3651966" y="2214575"/>
            <a:ext cx="394335" cy="1938020"/>
          </a:xfrm>
          <a:prstGeom prst="rect">
            <a:avLst/>
          </a:prstGeom>
          <a:noFill/>
          <a:ln w="9525">
            <a:noFill/>
          </a:ln>
          <a:effectLst>
            <a:outerShdw blurRad="50800" dist="50800" dir="5400000" algn="ctr" rotWithShape="0">
              <a:srgbClr val="000000">
                <a:alpha val="50000"/>
              </a:srgbClr>
            </a:outerShdw>
          </a:effectLst>
        </p:spPr>
        <p:txBody>
          <a:bodyPr wrap="none" anchor="t">
            <a:spAutoFit/>
          </a:bodyPr>
          <a:lstStyle/>
          <a:p>
            <a:pPr algn="l">
              <a:buFont typeface="Arial" panose="020B0604020202020204" pitchFamily="34" charset="0"/>
            </a:pPr>
            <a:r>
              <a:rPr lang="en-US" altLang="zh-CN" sz="6000" b="1" dirty="0">
                <a:solidFill>
                  <a:srgbClr val="7CBBCD"/>
                </a:solidFill>
                <a:latin typeface="Arial" panose="020B0604020202020204" pitchFamily="34" charset="0"/>
                <a:ea typeface="Arial" panose="020B0604020202020204" pitchFamily="34" charset="0"/>
              </a:rPr>
              <a:t> </a:t>
            </a:r>
          </a:p>
          <a:p>
            <a:pPr algn="l">
              <a:buFont typeface="Arial" panose="020B0604020202020204" pitchFamily="34" charset="0"/>
            </a:pPr>
            <a:endParaRPr lang="en-US" sz="6000" b="1" dirty="0">
              <a:solidFill>
                <a:srgbClr val="7CBBCD"/>
              </a:solidFill>
              <a:latin typeface="Arial" panose="020B0604020202020204" pitchFamily="34" charset="0"/>
              <a:ea typeface="Arial" panose="020B0604020202020204" pitchFamily="34" charset="0"/>
            </a:endParaRPr>
          </a:p>
        </p:txBody>
      </p:sp>
      <p:sp>
        <p:nvSpPr>
          <p:cNvPr id="21" name="矩形 20"/>
          <p:cNvSpPr/>
          <p:nvPr/>
        </p:nvSpPr>
        <p:spPr>
          <a:xfrm>
            <a:off x="5502692" y="4759299"/>
            <a:ext cx="5793958" cy="1569660"/>
          </a:xfrm>
          <a:prstGeom prst="rect">
            <a:avLst/>
          </a:prstGeom>
          <a:effectLst>
            <a:outerShdw blurRad="50800" dist="50800" dir="5400000" algn="ctr" rotWithShape="0">
              <a:srgbClr val="000000">
                <a:alpha val="50000"/>
              </a:srgbClr>
            </a:outerShdw>
          </a:effectLst>
        </p:spPr>
        <p:txBody>
          <a:bodyPr wrap="none">
            <a:spAutoFit/>
          </a:bodyPr>
          <a:lstStyle/>
          <a:p>
            <a:r>
              <a:rPr lang="sr-Latn-RS" altLang="en-US" sz="48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THANK YOU FOR </a:t>
            </a:r>
          </a:p>
          <a:p>
            <a:r>
              <a:rPr lang="sr-Latn-RS" altLang="en-US" sz="48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YOUR ATTENTION!</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395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10002336" y="-146628"/>
              <a:ext cx="1426280" cy="2196190"/>
            </a:xfrm>
            <a:prstGeom prst="rect">
              <a:avLst/>
            </a:prstGeom>
          </p:spPr>
        </p:pic>
      </p:grpSp>
      <p:sp>
        <p:nvSpPr>
          <p:cNvPr id="5134" name="文本框 42"/>
          <p:cNvSpPr txBox="1"/>
          <p:nvPr/>
        </p:nvSpPr>
        <p:spPr>
          <a:xfrm>
            <a:off x="5554663" y="3870872"/>
            <a:ext cx="3254375" cy="460375"/>
          </a:xfrm>
          <a:prstGeom prst="rect">
            <a:avLst/>
          </a:prstGeom>
          <a:noFill/>
          <a:ln w="9525">
            <a:noFill/>
          </a:ln>
        </p:spPr>
        <p:txBody>
          <a:bodyPr anchor="t">
            <a:spAutoFit/>
          </a:bodyPr>
          <a:lstStyle/>
          <a:p>
            <a:r>
              <a:rPr lang="sr-Latn-RS" altLang="zh-CN" sz="2400" dirty="0">
                <a:solidFill>
                  <a:schemeClr val="bg1"/>
                </a:solidFill>
                <a:latin typeface="Arial" panose="020B0604020202020204" pitchFamily="34" charset="0"/>
                <a:ea typeface="Arial" panose="020B0604020202020204" pitchFamily="34" charset="0"/>
              </a:rPr>
              <a:t>Tertiary health care</a:t>
            </a:r>
          </a:p>
        </p:txBody>
      </p:sp>
      <p:sp>
        <p:nvSpPr>
          <p:cNvPr id="21" name="稻壳天启设计原创模板"/>
          <p:cNvSpPr/>
          <p:nvPr/>
        </p:nvSpPr>
        <p:spPr>
          <a:xfrm>
            <a:off x="1800651" y="415852"/>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PRIMARY HEALTH CARE</a:t>
            </a:r>
          </a:p>
        </p:txBody>
      </p:sp>
      <p:sp>
        <p:nvSpPr>
          <p:cNvPr id="10" name="天启设计模板，盗取必究"/>
          <p:cNvSpPr/>
          <p:nvPr/>
        </p:nvSpPr>
        <p:spPr>
          <a:xfrm>
            <a:off x="3334385" y="1800860"/>
            <a:ext cx="6822440" cy="3778885"/>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3" name="Text Box 2"/>
          <p:cNvSpPr txBox="1"/>
          <p:nvPr/>
        </p:nvSpPr>
        <p:spPr>
          <a:xfrm>
            <a:off x="3334384" y="2150997"/>
            <a:ext cx="6822441" cy="3139321"/>
          </a:xfrm>
          <a:prstGeom prst="rect">
            <a:avLst/>
          </a:prstGeom>
          <a:noFill/>
        </p:spPr>
        <p:txBody>
          <a:bodyPr wrap="square" rtlCol="0">
            <a:spAutoFit/>
          </a:bodyPr>
          <a:lstStyle/>
          <a:p>
            <a:pPr algn="just"/>
            <a:r>
              <a:rPr lang="en-US" b="1" dirty="0">
                <a:latin typeface="Arial" panose="020B0604020202020204" pitchFamily="34" charset="0"/>
                <a:cs typeface="Arial" panose="020B0604020202020204" pitchFamily="34" charset="0"/>
              </a:rPr>
              <a:t>The World Health Organization (WHO)</a:t>
            </a:r>
            <a:r>
              <a:rPr lang="en-US" dirty="0">
                <a:latin typeface="Arial" panose="020B0604020202020204" pitchFamily="34" charset="0"/>
                <a:cs typeface="Arial" panose="020B0604020202020204" pitchFamily="34" charset="0"/>
              </a:rPr>
              <a:t> endorsed the concept of primary health care through the</a:t>
            </a:r>
            <a:r>
              <a:rPr lang="en-US" b="1" dirty="0">
                <a:latin typeface="Arial" panose="020B0604020202020204" pitchFamily="34" charset="0"/>
                <a:cs typeface="Arial" panose="020B0604020202020204" pitchFamily="34" charset="0"/>
              </a:rPr>
              <a:t> Alma-Ata Declaration</a:t>
            </a:r>
            <a:r>
              <a:rPr lang="en-US" dirty="0">
                <a:latin typeface="Arial" panose="020B0604020202020204" pitchFamily="34" charset="0"/>
                <a:cs typeface="Arial" panose="020B0604020202020204" pitchFamily="34" charset="0"/>
              </a:rPr>
              <a:t> in 1978. This declaration emphasized the vital role of primary health care in achieving the goal of 'Health for All’</a:t>
            </a:r>
            <a:r>
              <a:rPr lang="sr-Latn-RS" dirty="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 Primary health care is recognized as a foundational element of effective healthcare systems, contributing to the enhancement of population health, the reduction of health disparities, and the overall improvement of well-being. The Alma-Ata Declaration solidified primary health care as a fundamental approach to providing comprehensive, accessible, and equitable healthcare services, ultimately promoting the overall health of individuals and communities.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 y="-70"/>
            <a:ext cx="12192001" cy="6858000"/>
            <a:chOff x="-1" y="-3880"/>
            <a:chExt cx="12192001" cy="6858000"/>
          </a:xfrm>
        </p:grpSpPr>
        <p:pic>
          <p:nvPicPr>
            <p:cNvPr id="47" name="图片 46"/>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48" name="图片 47"/>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49" name="矩形 48"/>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21" name="稻壳天启设计原创模板"/>
          <p:cNvSpPr/>
          <p:nvPr/>
        </p:nvSpPr>
        <p:spPr>
          <a:xfrm>
            <a:off x="1379855" y="297180"/>
            <a:ext cx="9432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THE RIGHT TO HEALTH CARE</a:t>
            </a:r>
          </a:p>
        </p:txBody>
      </p:sp>
      <p:sp>
        <p:nvSpPr>
          <p:cNvPr id="17" name="天启设计模板，盗取必究"/>
          <p:cNvSpPr/>
          <p:nvPr/>
        </p:nvSpPr>
        <p:spPr>
          <a:xfrm>
            <a:off x="254000" y="3076257"/>
            <a:ext cx="6515735" cy="216471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44" name="矩形 28"/>
          <p:cNvSpPr/>
          <p:nvPr/>
        </p:nvSpPr>
        <p:spPr>
          <a:xfrm>
            <a:off x="432435" y="3405505"/>
            <a:ext cx="5664835" cy="1785938"/>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right to healthcare, often referred to as the right to health, is a fundamental human right recognized by various international declarations, treaties, and constitutions. It encompasses the entitlement of individuals to access quality healthcare services without discrimination and to live in conditions that promote overall health and well-being</a:t>
            </a:r>
            <a:r>
              <a:rPr lang="sr-Latn-R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Key points regarding the right to healthcare include:</a:t>
            </a:r>
          </a:p>
        </p:txBody>
      </p:sp>
      <p:sp>
        <p:nvSpPr>
          <p:cNvPr id="13" name="天启设计模板，盗取必究"/>
          <p:cNvSpPr/>
          <p:nvPr/>
        </p:nvSpPr>
        <p:spPr>
          <a:xfrm>
            <a:off x="7879715" y="1903095"/>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b="1" dirty="0">
                <a:latin typeface="Arial" panose="020B0604020202020204" pitchFamily="34" charset="0"/>
                <a:sym typeface="Arial" panose="020B0604020202020204" pitchFamily="34" charset="0"/>
              </a:rPr>
              <a:t>Universal Access</a:t>
            </a:r>
          </a:p>
        </p:txBody>
      </p:sp>
      <p:sp>
        <p:nvSpPr>
          <p:cNvPr id="15" name="天启设计模板，盗取必究"/>
          <p:cNvSpPr/>
          <p:nvPr/>
        </p:nvSpPr>
        <p:spPr>
          <a:xfrm>
            <a:off x="7879715" y="4501515"/>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b="1" dirty="0">
                <a:latin typeface="Arial" panose="020B0604020202020204" pitchFamily="34" charset="0"/>
                <a:sym typeface="Arial" panose="020B0604020202020204" pitchFamily="34" charset="0"/>
              </a:rPr>
              <a:t>Affordability</a:t>
            </a:r>
          </a:p>
        </p:txBody>
      </p:sp>
      <p:sp>
        <p:nvSpPr>
          <p:cNvPr id="16" name="天启设计模板，盗取必究"/>
          <p:cNvSpPr/>
          <p:nvPr/>
        </p:nvSpPr>
        <p:spPr>
          <a:xfrm>
            <a:off x="7879715" y="5730875"/>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b="1" dirty="0">
                <a:latin typeface="Arial" panose="020B0604020202020204" pitchFamily="34" charset="0"/>
                <a:sym typeface="Arial" panose="020B0604020202020204" pitchFamily="34" charset="0"/>
              </a:rPr>
              <a:t>Preventive and Curative Care</a:t>
            </a:r>
          </a:p>
        </p:txBody>
      </p:sp>
      <p:sp>
        <p:nvSpPr>
          <p:cNvPr id="18" name="天启设计模板，盗取必究"/>
          <p:cNvSpPr/>
          <p:nvPr/>
        </p:nvSpPr>
        <p:spPr>
          <a:xfrm>
            <a:off x="7879715" y="3188335"/>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b="1" dirty="0">
                <a:latin typeface="Arial" panose="020B0604020202020204" pitchFamily="34" charset="0"/>
                <a:sym typeface="Arial" panose="020B0604020202020204" pitchFamily="34" charset="0"/>
              </a:rPr>
              <a:t>Equity and Non-Discrimination</a:t>
            </a:r>
          </a:p>
        </p:txBody>
      </p:sp>
      <p:cxnSp>
        <p:nvCxnSpPr>
          <p:cNvPr id="19" name="Straight Arrow Connector 18"/>
          <p:cNvCxnSpPr/>
          <p:nvPr/>
        </p:nvCxnSpPr>
        <p:spPr>
          <a:xfrm flipV="1">
            <a:off x="6881495" y="2561590"/>
            <a:ext cx="786765" cy="6267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6734175" y="3647440"/>
            <a:ext cx="1043940" cy="2241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6734175" y="4331335"/>
            <a:ext cx="946150" cy="4305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6820535" y="5032375"/>
            <a:ext cx="835660" cy="7493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23815" y="89226"/>
            <a:ext cx="12192001" cy="6858000"/>
            <a:chOff x="-1" y="-3880"/>
            <a:chExt cx="12192001" cy="6858000"/>
          </a:xfrm>
        </p:grpSpPr>
        <p:pic>
          <p:nvPicPr>
            <p:cNvPr id="47" name="图片 46"/>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48" name="图片 47"/>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49" name="矩形 48"/>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Arial" panose="020B0604020202020204" pitchFamily="34" charset="0"/>
                  <a:ea typeface="Arial" panose="020B0604020202020204" pitchFamily="34" charset="0"/>
                </a:rPr>
                <a:t>Individuals who have migrated or fled their countries also have the right to adequate healthcare. International laws and agreements protect their basic human rights.</a:t>
              </a:r>
            </a:p>
          </p:txBody>
        </p:sp>
      </p:grpSp>
      <p:sp>
        <p:nvSpPr>
          <p:cNvPr id="50" name="文本框 3"/>
          <p:cNvSpPr txBox="1"/>
          <p:nvPr/>
        </p:nvSpPr>
        <p:spPr>
          <a:xfrm>
            <a:off x="1962785" y="278765"/>
            <a:ext cx="8693150" cy="830997"/>
          </a:xfrm>
          <a:prstGeom prst="rect">
            <a:avLst/>
          </a:prstGeom>
          <a:noFill/>
          <a:ln w="9525">
            <a:noFill/>
          </a:ln>
        </p:spPr>
        <p:txBody>
          <a:bodyPr wrap="square" anchor="t">
            <a:spAutoFit/>
          </a:bodyPr>
          <a:lstStyle/>
          <a:p>
            <a:pPr algn="just"/>
            <a:r>
              <a:rPr lang="zh-CN" altLang="en-US" sz="1600" b="1" dirty="0">
                <a:solidFill>
                  <a:schemeClr val="tx1">
                    <a:lumMod val="65000"/>
                    <a:lumOff val="35000"/>
                  </a:schemeClr>
                </a:solidFill>
                <a:latin typeface="Arial" panose="020B0604020202020204" pitchFamily="34" charset="0"/>
                <a:ea typeface="Arial" panose="020B0604020202020204" pitchFamily="34" charset="0"/>
              </a:rPr>
              <a:t>At the global level, the right to healthcare is recognized as a fundamental human right for all individuals, regardless of their personal characteristics or status.</a:t>
            </a:r>
            <a:endParaRPr lang="sr-Latn-RS" altLang="zh-CN" sz="1600" b="1" dirty="0">
              <a:solidFill>
                <a:schemeClr val="tx1">
                  <a:lumMod val="65000"/>
                  <a:lumOff val="35000"/>
                </a:schemeClr>
              </a:solidFill>
              <a:latin typeface="Arial" panose="020B0604020202020204" pitchFamily="34" charset="0"/>
              <a:ea typeface="Arial" panose="020B0604020202020204" pitchFamily="34" charset="0"/>
            </a:endParaRPr>
          </a:p>
          <a:p>
            <a:pPr algn="just"/>
            <a:r>
              <a:rPr lang="zh-CN" altLang="en-US" sz="1600" b="1" dirty="0">
                <a:solidFill>
                  <a:schemeClr val="tx1">
                    <a:lumMod val="65000"/>
                    <a:lumOff val="35000"/>
                  </a:schemeClr>
                </a:solidFill>
                <a:latin typeface="Arial" panose="020B0604020202020204" pitchFamily="34" charset="0"/>
                <a:ea typeface="Arial" panose="020B0604020202020204" pitchFamily="34" charset="0"/>
              </a:rPr>
              <a:t> This includes:</a:t>
            </a:r>
          </a:p>
        </p:txBody>
      </p:sp>
      <p:grpSp>
        <p:nvGrpSpPr>
          <p:cNvPr id="2" name="组合 1"/>
          <p:cNvGrpSpPr/>
          <p:nvPr/>
        </p:nvGrpSpPr>
        <p:grpSpPr>
          <a:xfrm>
            <a:off x="4901564" y="2782570"/>
            <a:ext cx="2866383" cy="2744860"/>
            <a:chOff x="3962400" y="1295400"/>
            <a:chExt cx="4267200" cy="4267200"/>
          </a:xfrm>
        </p:grpSpPr>
        <p:sp>
          <p:nvSpPr>
            <p:cNvPr id="25" name="椭圆 24"/>
            <p:cNvSpPr/>
            <p:nvPr/>
          </p:nvSpPr>
          <p:spPr>
            <a:xfrm>
              <a:off x="3962400" y="1295400"/>
              <a:ext cx="4267200" cy="4267200"/>
            </a:xfrm>
            <a:prstGeom prst="ellipse">
              <a:avLst/>
            </a:prstGeom>
            <a:noFill/>
            <a:ln w="57150">
              <a:solidFill>
                <a:schemeClr val="bg1">
                  <a:lumMod val="6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Arial" panose="020B0604020202020204" pitchFamily="34" charset="0"/>
              </a:endParaRPr>
            </a:p>
          </p:txBody>
        </p:sp>
        <p:sp>
          <p:nvSpPr>
            <p:cNvPr id="4" name="椭圆 3"/>
            <p:cNvSpPr/>
            <p:nvPr/>
          </p:nvSpPr>
          <p:spPr>
            <a:xfrm>
              <a:off x="4242353" y="1575353"/>
              <a:ext cx="3707295" cy="3707295"/>
            </a:xfrm>
            <a:prstGeom prst="ellipse">
              <a:avLst/>
            </a:prstGeom>
            <a:blipFill dpi="0" rotWithShape="1">
              <a:blip r:embed="rId6"/>
              <a:srcRect/>
              <a:stretch>
                <a:fillRect r="-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Arial" panose="020B0604020202020204" pitchFamily="34" charset="0"/>
              </a:endParaRPr>
            </a:p>
          </p:txBody>
        </p:sp>
        <p:grpSp>
          <p:nvGrpSpPr>
            <p:cNvPr id="29" name="组合 28"/>
            <p:cNvGrpSpPr/>
            <p:nvPr/>
          </p:nvGrpSpPr>
          <p:grpSpPr>
            <a:xfrm>
              <a:off x="4154557" y="2047461"/>
              <a:ext cx="914400" cy="914400"/>
              <a:chOff x="4154557" y="2047461"/>
              <a:chExt cx="914400" cy="914400"/>
            </a:xfrm>
          </p:grpSpPr>
          <p:sp>
            <p:nvSpPr>
              <p:cNvPr id="5" name="椭圆 4"/>
              <p:cNvSpPr/>
              <p:nvPr/>
            </p:nvSpPr>
            <p:spPr>
              <a:xfrm>
                <a:off x="4154557" y="2047461"/>
                <a:ext cx="914400" cy="914400"/>
              </a:xfrm>
              <a:prstGeom prst="ellipse">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pic>
            <p:nvPicPr>
              <p:cNvPr id="9" name="图形 8" descr="爬行"/>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4346731" y="2254696"/>
                <a:ext cx="489992" cy="489992"/>
              </a:xfrm>
              <a:prstGeom prst="rect">
                <a:avLst/>
              </a:prstGeom>
            </p:spPr>
          </p:pic>
        </p:grpSp>
        <p:grpSp>
          <p:nvGrpSpPr>
            <p:cNvPr id="30" name="组合 29"/>
            <p:cNvGrpSpPr/>
            <p:nvPr/>
          </p:nvGrpSpPr>
          <p:grpSpPr>
            <a:xfrm>
              <a:off x="7035248" y="2047461"/>
              <a:ext cx="914400" cy="914400"/>
              <a:chOff x="7035248" y="2047461"/>
              <a:chExt cx="914400" cy="914400"/>
            </a:xfrm>
          </p:grpSpPr>
          <p:sp>
            <p:nvSpPr>
              <p:cNvPr id="6" name="椭圆 5"/>
              <p:cNvSpPr/>
              <p:nvPr/>
            </p:nvSpPr>
            <p:spPr>
              <a:xfrm>
                <a:off x="7035248" y="2047461"/>
                <a:ext cx="914400" cy="914400"/>
              </a:xfrm>
              <a:prstGeom prst="ellipse">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pic>
            <p:nvPicPr>
              <p:cNvPr id="10" name="图形 9" descr="步行"/>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7247452" y="2259665"/>
                <a:ext cx="489992" cy="489992"/>
              </a:xfrm>
              <a:prstGeom prst="rect">
                <a:avLst/>
              </a:prstGeom>
            </p:spPr>
          </p:pic>
        </p:grpSp>
        <p:grpSp>
          <p:nvGrpSpPr>
            <p:cNvPr id="32" name="组合 31"/>
            <p:cNvGrpSpPr/>
            <p:nvPr/>
          </p:nvGrpSpPr>
          <p:grpSpPr>
            <a:xfrm>
              <a:off x="4154557" y="3876261"/>
              <a:ext cx="914400" cy="914400"/>
              <a:chOff x="4154557" y="3876261"/>
              <a:chExt cx="914400" cy="914400"/>
            </a:xfrm>
          </p:grpSpPr>
          <p:sp>
            <p:nvSpPr>
              <p:cNvPr id="7" name="椭圆 6"/>
              <p:cNvSpPr/>
              <p:nvPr/>
            </p:nvSpPr>
            <p:spPr>
              <a:xfrm>
                <a:off x="4154557" y="3876261"/>
                <a:ext cx="914400" cy="914400"/>
              </a:xfrm>
              <a:prstGeom prst="ellipse">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pic>
            <p:nvPicPr>
              <p:cNvPr id="11" name="图形 10" descr="跑步"/>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4346731" y="4088465"/>
                <a:ext cx="489992" cy="489992"/>
              </a:xfrm>
              <a:prstGeom prst="rect">
                <a:avLst/>
              </a:prstGeom>
            </p:spPr>
          </p:pic>
        </p:grpSp>
        <p:grpSp>
          <p:nvGrpSpPr>
            <p:cNvPr id="31" name="组合 30"/>
            <p:cNvGrpSpPr/>
            <p:nvPr/>
          </p:nvGrpSpPr>
          <p:grpSpPr>
            <a:xfrm>
              <a:off x="7035248" y="3876261"/>
              <a:ext cx="914400" cy="914400"/>
              <a:chOff x="7035248" y="3876261"/>
              <a:chExt cx="914400" cy="914400"/>
            </a:xfrm>
          </p:grpSpPr>
          <p:sp>
            <p:nvSpPr>
              <p:cNvPr id="8" name="椭圆 7"/>
              <p:cNvSpPr/>
              <p:nvPr/>
            </p:nvSpPr>
            <p:spPr>
              <a:xfrm>
                <a:off x="7035248" y="3876261"/>
                <a:ext cx="914400" cy="914400"/>
              </a:xfrm>
              <a:prstGeom prst="ellipse">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Arial" panose="020B0604020202020204" pitchFamily="34" charset="0"/>
                </a:endParaRPr>
              </a:p>
            </p:txBody>
          </p:sp>
          <p:pic>
            <p:nvPicPr>
              <p:cNvPr id="12" name="图形 11" descr="拄拐杖的人"/>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p:blipFill>
            <p:spPr>
              <a:xfrm>
                <a:off x="7247452" y="4095261"/>
                <a:ext cx="489992" cy="489992"/>
              </a:xfrm>
              <a:prstGeom prst="rect">
                <a:avLst/>
              </a:prstGeom>
            </p:spPr>
          </p:pic>
        </p:grpSp>
      </p:grpSp>
      <p:grpSp>
        <p:nvGrpSpPr>
          <p:cNvPr id="33" name="组合 32"/>
          <p:cNvGrpSpPr/>
          <p:nvPr/>
        </p:nvGrpSpPr>
        <p:grpSpPr>
          <a:xfrm>
            <a:off x="1056014" y="1991107"/>
            <a:ext cx="10562638" cy="4682235"/>
            <a:chOff x="1117106" y="1982987"/>
            <a:chExt cx="10562638" cy="4682235"/>
          </a:xfrm>
        </p:grpSpPr>
        <p:grpSp>
          <p:nvGrpSpPr>
            <p:cNvPr id="34" name="组合 33"/>
            <p:cNvGrpSpPr/>
            <p:nvPr/>
          </p:nvGrpSpPr>
          <p:grpSpPr>
            <a:xfrm>
              <a:off x="1117106" y="2475747"/>
              <a:ext cx="3368040" cy="4043137"/>
              <a:chOff x="1117106" y="2430757"/>
              <a:chExt cx="3368040" cy="4043137"/>
            </a:xfrm>
          </p:grpSpPr>
          <p:sp>
            <p:nvSpPr>
              <p:cNvPr id="45" name="天启设计模板，盗取必究"/>
              <p:cNvSpPr txBox="1"/>
              <p:nvPr/>
            </p:nvSpPr>
            <p:spPr>
              <a:xfrm>
                <a:off x="2174380" y="2430757"/>
                <a:ext cx="1603467" cy="245745"/>
              </a:xfrm>
              <a:prstGeom prst="rect">
                <a:avLst/>
              </a:prstGeom>
              <a:noFill/>
              <a:ln w="9525">
                <a:noFill/>
              </a:ln>
            </p:spPr>
            <p:txBody>
              <a:bodyPr wrap="square" lIns="0" tIns="0" rIns="0" bIns="0" anchor="t">
                <a:spAutoFit/>
              </a:bodyPr>
              <a:lstStyle/>
              <a:p>
                <a:pP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All Individuals</a:t>
                </a:r>
              </a:p>
            </p:txBody>
          </p:sp>
          <p:grpSp>
            <p:nvGrpSpPr>
              <p:cNvPr id="41" name="组合 40"/>
              <p:cNvGrpSpPr/>
              <p:nvPr/>
            </p:nvGrpSpPr>
            <p:grpSpPr>
              <a:xfrm>
                <a:off x="1117106" y="4352763"/>
                <a:ext cx="3368040" cy="2121131"/>
                <a:chOff x="1207644" y="2321299"/>
                <a:chExt cx="3368040" cy="2121131"/>
              </a:xfrm>
            </p:grpSpPr>
            <p:sp>
              <p:nvSpPr>
                <p:cNvPr id="42" name="矩形 28"/>
                <p:cNvSpPr/>
                <p:nvPr/>
              </p:nvSpPr>
              <p:spPr>
                <a:xfrm>
                  <a:off x="1207644" y="2915024"/>
                  <a:ext cx="3368040" cy="1527406"/>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Special attention is given to vulnerable groups such as children, the elderly, persons with disabilities, pregnant women, individuals with chronic illnesses, and others who may have special healthcare needs</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43" name="天启设计模板，盗取必究"/>
                <p:cNvSpPr txBox="1"/>
                <p:nvPr/>
              </p:nvSpPr>
              <p:spPr>
                <a:xfrm>
                  <a:off x="2188718" y="2321299"/>
                  <a:ext cx="1603467" cy="49212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Vulnerable Groups</a:t>
                  </a:r>
                </a:p>
              </p:txBody>
            </p:sp>
          </p:grpSp>
        </p:grpSp>
        <p:grpSp>
          <p:nvGrpSpPr>
            <p:cNvPr id="35" name="组合 34"/>
            <p:cNvGrpSpPr/>
            <p:nvPr/>
          </p:nvGrpSpPr>
          <p:grpSpPr>
            <a:xfrm>
              <a:off x="4859274" y="1982987"/>
              <a:ext cx="6820470" cy="4682235"/>
              <a:chOff x="4859274" y="2027977"/>
              <a:chExt cx="6820470" cy="4682235"/>
            </a:xfrm>
          </p:grpSpPr>
          <p:sp>
            <p:nvSpPr>
              <p:cNvPr id="36" name="矩形 28"/>
              <p:cNvSpPr/>
              <p:nvPr/>
            </p:nvSpPr>
            <p:spPr>
              <a:xfrm>
                <a:off x="4859274" y="6216935"/>
                <a:ext cx="3171061" cy="493277"/>
              </a:xfrm>
              <a:prstGeom prst="rect">
                <a:avLst/>
              </a:prstGeom>
              <a:noFill/>
              <a:ln w="9525">
                <a:noFill/>
              </a:ln>
            </p:spPr>
            <p:txBody>
              <a:bodyPr wrap="square" lIns="0" tIns="0" rIns="0" bIns="0" anchor="t">
                <a:spAutoFit/>
              </a:bodyPr>
              <a:lstStyle/>
              <a:p>
                <a:pPr algn="r"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Access to mental healthcare is also an important part of the right to healthcare</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37" name="天启设计模板，盗取必究"/>
              <p:cNvSpPr txBox="1"/>
              <p:nvPr/>
            </p:nvSpPr>
            <p:spPr>
              <a:xfrm>
                <a:off x="9188069" y="2027977"/>
                <a:ext cx="1812290" cy="73850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Socially Disadvantaged Groups</a:t>
                </a:r>
              </a:p>
            </p:txBody>
          </p:sp>
          <p:sp>
            <p:nvSpPr>
              <p:cNvPr id="38" name="矩形 28"/>
              <p:cNvSpPr/>
              <p:nvPr/>
            </p:nvSpPr>
            <p:spPr>
              <a:xfrm>
                <a:off x="8508683" y="5127982"/>
                <a:ext cx="3171061" cy="1033145"/>
              </a:xfrm>
              <a:prstGeom prst="rect">
                <a:avLst/>
              </a:prstGeom>
              <a:noFill/>
              <a:ln w="9525">
                <a:noFill/>
              </a:ln>
            </p:spPr>
            <p:txBody>
              <a:bodyPr wrap="square" lIns="0" tIns="0" rIns="0" bIns="0" anchor="t">
                <a:spAutoFit/>
              </a:bodyPr>
              <a:lstStyle/>
              <a:p>
                <a:pPr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right to healthcare should be accessible to everyone, including LGBTQ+ individuals, without any discrimination or stigma</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39" name="天启设计模板，盗取必究"/>
              <p:cNvSpPr txBox="1"/>
              <p:nvPr/>
            </p:nvSpPr>
            <p:spPr>
              <a:xfrm>
                <a:off x="9298338" y="4539263"/>
                <a:ext cx="1603467" cy="49212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LGBTQ+ Individuals:</a:t>
                </a:r>
              </a:p>
            </p:txBody>
          </p:sp>
        </p:grpSp>
      </p:grpSp>
      <p:sp>
        <p:nvSpPr>
          <p:cNvPr id="3" name="天启设计模板，盗取必究"/>
          <p:cNvSpPr txBox="1"/>
          <p:nvPr/>
        </p:nvSpPr>
        <p:spPr>
          <a:xfrm>
            <a:off x="5507998" y="1113398"/>
            <a:ext cx="1603467" cy="49212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Migrants and Refugees</a:t>
            </a:r>
          </a:p>
        </p:txBody>
      </p:sp>
      <p:sp>
        <p:nvSpPr>
          <p:cNvPr id="13" name="天启设计模板，盗取必究"/>
          <p:cNvSpPr txBox="1"/>
          <p:nvPr/>
        </p:nvSpPr>
        <p:spPr>
          <a:xfrm>
            <a:off x="5507990" y="5607685"/>
            <a:ext cx="2045970" cy="49212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Persons with Mental Health Challenges</a:t>
            </a:r>
          </a:p>
        </p:txBody>
      </p:sp>
      <p:sp>
        <p:nvSpPr>
          <p:cNvPr id="14" name="矩形 28"/>
          <p:cNvSpPr/>
          <p:nvPr/>
        </p:nvSpPr>
        <p:spPr>
          <a:xfrm>
            <a:off x="1099999" y="2863175"/>
            <a:ext cx="3171061" cy="1033145"/>
          </a:xfrm>
          <a:prstGeom prst="rect">
            <a:avLst/>
          </a:prstGeom>
          <a:noFill/>
          <a:ln w="9525">
            <a:noFill/>
          </a:ln>
        </p:spPr>
        <p:txBody>
          <a:bodyPr wrap="square" lIns="0" tIns="0" rIns="0" bIns="0" anchor="t">
            <a:spAutoFit/>
          </a:bodyPr>
          <a:lstStyle/>
          <a:p>
            <a:pPr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right to healthcare applies to all people, irrespective of gender, race, nationality, ethnicity, religion, disability, social status, or other attributes.</a:t>
            </a:r>
          </a:p>
        </p:txBody>
      </p:sp>
      <p:sp>
        <p:nvSpPr>
          <p:cNvPr id="15" name="矩形 28"/>
          <p:cNvSpPr/>
          <p:nvPr/>
        </p:nvSpPr>
        <p:spPr>
          <a:xfrm>
            <a:off x="8366068" y="3001654"/>
            <a:ext cx="3171061" cy="1033145"/>
          </a:xfrm>
          <a:prstGeom prst="rect">
            <a:avLst/>
          </a:prstGeom>
          <a:noFill/>
          <a:ln w="9525">
            <a:noFill/>
          </a:ln>
        </p:spPr>
        <p:txBody>
          <a:bodyPr wrap="square" lIns="0" tIns="0" rIns="0" bIns="0" anchor="t">
            <a:spAutoFit/>
          </a:bodyPr>
          <a:lstStyle/>
          <a:p>
            <a:pPr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Individuals with low income, homelessness, or exposed to extreme poverty also have the right to healthcare to reduce social inequalitiesre</a:t>
            </a:r>
            <a:r>
              <a:rPr lang="sr-Latn-RS" altLang="zh-CN"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t>
            </a:r>
            <a:endPar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16" name="矩形 28"/>
          <p:cNvSpPr/>
          <p:nvPr/>
        </p:nvSpPr>
        <p:spPr>
          <a:xfrm>
            <a:off x="4531734" y="1669170"/>
            <a:ext cx="3703955" cy="103314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Individuals who have migrated or fled their countries also have the right to adequate healthcare. International laws and agreements protect their basic human rights.</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506855" y="361950"/>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GLOBAL RIGHTS TO HEALTH CARE</a:t>
            </a:r>
          </a:p>
        </p:txBody>
      </p:sp>
      <p:sp>
        <p:nvSpPr>
          <p:cNvPr id="17" name="天启设计模板，盗取必究"/>
          <p:cNvSpPr/>
          <p:nvPr/>
        </p:nvSpPr>
        <p:spPr>
          <a:xfrm>
            <a:off x="3222143" y="2428739"/>
            <a:ext cx="6386830" cy="271716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201823" y="3013075"/>
            <a:ext cx="6407150" cy="1476375"/>
          </a:xfrm>
          <a:prstGeom prst="rect">
            <a:avLst/>
          </a:prstGeom>
          <a:noFill/>
        </p:spPr>
        <p:txBody>
          <a:bodyPr wrap="square" rtlCol="0">
            <a:spAutoFit/>
          </a:bodyPr>
          <a:lstStyle/>
          <a:p>
            <a:pPr algn="just"/>
            <a:r>
              <a:rPr lang="sr-Latn-RS" altLang="zh-CN" dirty="0">
                <a:latin typeface="Arial" panose="020B0604020202020204" pitchFamily="34" charset="0"/>
                <a:ea typeface="Arial" panose="020B0604020202020204" pitchFamily="34" charset="0"/>
                <a:sym typeface="+mn-ea"/>
              </a:rPr>
              <a:t>It is important to note that while the right to healthcare is recognized globally as a human right, its implementation can vary depending on the country, economic conditions, and political environment. Each country has a responsibility to </a:t>
            </a:r>
            <a:r>
              <a:rPr lang="sr-Latn-RS" altLang="zh-CN" dirty="0" err="1">
                <a:latin typeface="Arial" panose="020B0604020202020204" pitchFamily="34" charset="0"/>
                <a:ea typeface="Arial" panose="020B0604020202020204" pitchFamily="34" charset="0"/>
                <a:sym typeface="+mn-ea"/>
              </a:rPr>
              <a:t>the</a:t>
            </a:r>
            <a:r>
              <a:rPr lang="sr-Latn-RS" altLang="zh-CN" dirty="0">
                <a:latin typeface="Arial" panose="020B0604020202020204" pitchFamily="34" charset="0"/>
                <a:ea typeface="Arial" panose="020B0604020202020204" pitchFamily="34" charset="0"/>
                <a:sym typeface="+mn-ea"/>
              </a:rPr>
              <a:t> </a:t>
            </a:r>
            <a:r>
              <a:rPr lang="sr-Latn-RS" altLang="zh-CN" dirty="0" err="1">
                <a:latin typeface="Arial" panose="020B0604020202020204" pitchFamily="34" charset="0"/>
                <a:ea typeface="Arial" panose="020B0604020202020204" pitchFamily="34" charset="0"/>
                <a:sym typeface="+mn-ea"/>
              </a:rPr>
              <a:t>access</a:t>
            </a:r>
            <a:r>
              <a:rPr lang="sr-Latn-RS" altLang="zh-CN" dirty="0">
                <a:latin typeface="Arial" panose="020B0604020202020204" pitchFamily="34" charset="0"/>
                <a:ea typeface="Arial" panose="020B0604020202020204" pitchFamily="34" charset="0"/>
                <a:sym typeface="+mn-ea"/>
              </a:rPr>
              <a:t> </a:t>
            </a:r>
            <a:r>
              <a:rPr lang="sr-Latn-RS" altLang="zh-CN" dirty="0" err="1">
                <a:latin typeface="Arial" panose="020B0604020202020204" pitchFamily="34" charset="0"/>
                <a:ea typeface="Arial" panose="020B0604020202020204" pitchFamily="34" charset="0"/>
                <a:sym typeface="+mn-ea"/>
              </a:rPr>
              <a:t>of</a:t>
            </a:r>
            <a:r>
              <a:rPr lang="sr-Latn-RS" altLang="zh-CN" dirty="0">
                <a:latin typeface="Arial" panose="020B0604020202020204" pitchFamily="34" charset="0"/>
                <a:ea typeface="Arial" panose="020B0604020202020204" pitchFamily="34" charset="0"/>
                <a:sym typeface="+mn-ea"/>
              </a:rPr>
              <a:t> </a:t>
            </a:r>
            <a:r>
              <a:rPr lang="sr-Latn-RS" altLang="zh-CN" dirty="0" err="1">
                <a:latin typeface="Arial" panose="020B0604020202020204" pitchFamily="34" charset="0"/>
                <a:ea typeface="Arial" panose="020B0604020202020204" pitchFamily="34" charset="0"/>
                <a:sym typeface="+mn-ea"/>
              </a:rPr>
              <a:t>healthcare</a:t>
            </a:r>
            <a:r>
              <a:rPr lang="sr-Latn-RS" altLang="zh-CN" dirty="0">
                <a:latin typeface="Arial" panose="020B0604020202020204" pitchFamily="34" charset="0"/>
                <a:ea typeface="Arial" panose="020B0604020202020204" pitchFamily="34" charset="0"/>
                <a:sym typeface="+mn-ea"/>
              </a:rPr>
              <a:t> </a:t>
            </a:r>
            <a:r>
              <a:rPr lang="sr-Latn-RS" altLang="zh-CN" dirty="0" err="1">
                <a:latin typeface="Arial" panose="020B0604020202020204" pitchFamily="34" charset="0"/>
                <a:ea typeface="Arial" panose="020B0604020202020204" pitchFamily="34" charset="0"/>
                <a:sym typeface="+mn-ea"/>
              </a:rPr>
              <a:t>for</a:t>
            </a:r>
            <a:r>
              <a:rPr lang="sr-Latn-RS" altLang="zh-CN" dirty="0">
                <a:latin typeface="Arial" panose="020B0604020202020204" pitchFamily="34" charset="0"/>
                <a:ea typeface="Arial" panose="020B0604020202020204" pitchFamily="34" charset="0"/>
                <a:sym typeface="+mn-ea"/>
              </a:rPr>
              <a:t> </a:t>
            </a:r>
            <a:r>
              <a:rPr lang="sr-Latn-RS" altLang="zh-CN" dirty="0" err="1">
                <a:latin typeface="Arial" panose="020B0604020202020204" pitchFamily="34" charset="0"/>
                <a:ea typeface="Arial" panose="020B0604020202020204" pitchFamily="34" charset="0"/>
                <a:sym typeface="+mn-ea"/>
              </a:rPr>
              <a:t>all</a:t>
            </a:r>
            <a:r>
              <a:rPr lang="sr-Latn-RS" altLang="zh-CN" dirty="0">
                <a:latin typeface="Arial" panose="020B0604020202020204" pitchFamily="34" charset="0"/>
                <a:ea typeface="Arial" panose="020B0604020202020204" pitchFamily="34" charset="0"/>
                <a:sym typeface="+mn-ea"/>
              </a:rPr>
              <a:t> </a:t>
            </a:r>
            <a:r>
              <a:rPr lang="sr-Latn-RS" altLang="zh-CN" dirty="0" err="1">
                <a:latin typeface="Arial" panose="020B0604020202020204" pitchFamily="34" charset="0"/>
                <a:ea typeface="Arial" panose="020B0604020202020204" pitchFamily="34" charset="0"/>
                <a:sym typeface="+mn-ea"/>
              </a:rPr>
              <a:t>its</a:t>
            </a:r>
            <a:r>
              <a:rPr lang="sr-Latn-RS" altLang="zh-CN" dirty="0">
                <a:latin typeface="Arial" panose="020B0604020202020204" pitchFamily="34" charset="0"/>
                <a:ea typeface="Arial" panose="020B0604020202020204" pitchFamily="34" charset="0"/>
                <a:sym typeface="+mn-ea"/>
              </a:rPr>
              <a:t> </a:t>
            </a:r>
            <a:r>
              <a:rPr lang="sr-Latn-RS" altLang="zh-CN" dirty="0" err="1">
                <a:latin typeface="Arial" panose="020B0604020202020204" pitchFamily="34" charset="0"/>
                <a:ea typeface="Arial" panose="020B0604020202020204" pitchFamily="34" charset="0"/>
                <a:sym typeface="+mn-ea"/>
              </a:rPr>
              <a:t>citizens</a:t>
            </a:r>
            <a:r>
              <a:rPr lang="sr-Latn-RS" altLang="zh-CN" dirty="0">
                <a:latin typeface="Arial" panose="020B0604020202020204" pitchFamily="34" charset="0"/>
                <a:ea typeface="Arial" panose="020B0604020202020204" pitchFamily="34" charset="0"/>
                <a:sym typeface="+mn-ea"/>
              </a:rPr>
              <a:t> </a:t>
            </a:r>
            <a:r>
              <a:rPr lang="sr-Latn-RS" altLang="zh-CN" dirty="0" err="1">
                <a:latin typeface="Arial" panose="020B0604020202020204" pitchFamily="34" charset="0"/>
                <a:ea typeface="Arial" panose="020B0604020202020204" pitchFamily="34" charset="0"/>
                <a:sym typeface="+mn-ea"/>
              </a:rPr>
              <a:t>and</a:t>
            </a:r>
            <a:r>
              <a:rPr lang="sr-Latn-RS" altLang="zh-CN" dirty="0">
                <a:latin typeface="Arial" panose="020B0604020202020204" pitchFamily="34" charset="0"/>
                <a:ea typeface="Arial" panose="020B0604020202020204" pitchFamily="34" charset="0"/>
                <a:sym typeface="+mn-ea"/>
              </a:rPr>
              <a:t> </a:t>
            </a:r>
            <a:r>
              <a:rPr lang="sr-Latn-RS" altLang="zh-CN" dirty="0" err="1">
                <a:latin typeface="Arial" panose="020B0604020202020204" pitchFamily="34" charset="0"/>
                <a:ea typeface="Arial" panose="020B0604020202020204" pitchFamily="34" charset="0"/>
                <a:sym typeface="+mn-ea"/>
              </a:rPr>
              <a:t>residents</a:t>
            </a:r>
            <a:r>
              <a:rPr lang="sr-Latn-RS" altLang="zh-CN" dirty="0">
                <a:latin typeface="Arial" panose="020B0604020202020204" pitchFamily="34" charset="0"/>
                <a:ea typeface="Arial" panose="020B0604020202020204" pitchFamily="34" charset="0"/>
                <a:sym typeface="+mn-ea"/>
              </a:rPr>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923415" y="480649"/>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PARTICIPANTS IN HEALTHCARE</a:t>
            </a:r>
          </a:p>
        </p:txBody>
      </p:sp>
      <p:sp>
        <p:nvSpPr>
          <p:cNvPr id="10" name="天启设计模板，盗取必究"/>
          <p:cNvSpPr/>
          <p:nvPr/>
        </p:nvSpPr>
        <p:spPr>
          <a:xfrm>
            <a:off x="3288030" y="2804795"/>
            <a:ext cx="6822440" cy="215646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495675" y="3206115"/>
            <a:ext cx="6407150" cy="1476375"/>
          </a:xfrm>
          <a:prstGeom prst="rect">
            <a:avLst/>
          </a:prstGeom>
          <a:noFill/>
        </p:spPr>
        <p:txBody>
          <a:bodyPr wrap="square" rtlCol="0">
            <a:spAutoFit/>
          </a:bodyPr>
          <a:lstStyle/>
          <a:p>
            <a:pPr algn="just"/>
            <a:r>
              <a:rPr lang="sr-Latn-RS" altLang="zh-CN" dirty="0">
                <a:latin typeface="Arial" panose="020B0604020202020204" pitchFamily="34" charset="0"/>
                <a:ea typeface="Arial" panose="020B0604020202020204" pitchFamily="34" charset="0"/>
                <a:sym typeface="+mn-ea"/>
              </a:rPr>
              <a:t>At the global level, participants in healthcare encompass a range of stakeholders who collaborate to ensure the provision, regulation, and improvement of healthcare services and systems. These participants play crucial roles in shaping the global landscape of healthcare.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TotalTime>
  <Words>9643</Words>
  <Application>Microsoft Office PowerPoint</Application>
  <PresentationFormat>Widescreen</PresentationFormat>
  <Paragraphs>232</Paragraphs>
  <Slides>40</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Calibri</vt:lpstr>
      <vt:lpstr>等线</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Katarina</cp:lastModifiedBy>
  <cp:revision>57</cp:revision>
  <dcterms:created xsi:type="dcterms:W3CDTF">2019-09-16T09:09:00Z</dcterms:created>
  <dcterms:modified xsi:type="dcterms:W3CDTF">2023-09-21T12:47:25Z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1033-11.2.0.11481</vt:lpwstr>
  </property>
  <property fmtid="{D5CDD505-2E9C-101B-9397-08002B2CF9AE}" pid="3" name="ICV">
    <vt:lpwstr>DED6EDE306344CECA0FCE33A6CF9327B</vt:lpwstr>
  </property>
</Properties>
</file>